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 id="2147483745" r:id="rId2"/>
  </p:sldMasterIdLst>
  <p:notesMasterIdLst>
    <p:notesMasterId r:id="rId66"/>
  </p:notesMasterIdLst>
  <p:sldIdLst>
    <p:sldId id="256" r:id="rId3"/>
    <p:sldId id="278" r:id="rId4"/>
    <p:sldId id="300" r:id="rId5"/>
    <p:sldId id="292" r:id="rId6"/>
    <p:sldId id="275" r:id="rId7"/>
    <p:sldId id="276" r:id="rId8"/>
    <p:sldId id="257" r:id="rId9"/>
    <p:sldId id="261" r:id="rId10"/>
    <p:sldId id="269" r:id="rId11"/>
    <p:sldId id="293" r:id="rId12"/>
    <p:sldId id="294" r:id="rId13"/>
    <p:sldId id="327" r:id="rId14"/>
    <p:sldId id="313" r:id="rId15"/>
    <p:sldId id="267" r:id="rId16"/>
    <p:sldId id="340" r:id="rId17"/>
    <p:sldId id="316" r:id="rId18"/>
    <p:sldId id="268" r:id="rId19"/>
    <p:sldId id="272" r:id="rId20"/>
    <p:sldId id="271" r:id="rId21"/>
    <p:sldId id="322" r:id="rId22"/>
    <p:sldId id="323" r:id="rId23"/>
    <p:sldId id="324" r:id="rId24"/>
    <p:sldId id="325" r:id="rId25"/>
    <p:sldId id="338" r:id="rId26"/>
    <p:sldId id="270" r:id="rId27"/>
    <p:sldId id="260" r:id="rId28"/>
    <p:sldId id="334" r:id="rId29"/>
    <p:sldId id="333" r:id="rId30"/>
    <p:sldId id="273" r:id="rId31"/>
    <p:sldId id="341" r:id="rId32"/>
    <p:sldId id="285" r:id="rId33"/>
    <p:sldId id="274" r:id="rId34"/>
    <p:sldId id="291" r:id="rId35"/>
    <p:sldId id="299" r:id="rId36"/>
    <p:sldId id="297" r:id="rId37"/>
    <p:sldId id="328" r:id="rId38"/>
    <p:sldId id="329" r:id="rId39"/>
    <p:sldId id="304" r:id="rId40"/>
    <p:sldId id="317" r:id="rId41"/>
    <p:sldId id="305" r:id="rId42"/>
    <p:sldId id="332" r:id="rId43"/>
    <p:sldId id="318" r:id="rId44"/>
    <p:sldId id="314" r:id="rId45"/>
    <p:sldId id="331" r:id="rId46"/>
    <p:sldId id="259" r:id="rId47"/>
    <p:sldId id="330" r:id="rId48"/>
    <p:sldId id="306" r:id="rId49"/>
    <p:sldId id="307" r:id="rId50"/>
    <p:sldId id="335" r:id="rId51"/>
    <p:sldId id="308" r:id="rId52"/>
    <p:sldId id="283" r:id="rId53"/>
    <p:sldId id="339" r:id="rId54"/>
    <p:sldId id="336" r:id="rId55"/>
    <p:sldId id="337" r:id="rId56"/>
    <p:sldId id="302" r:id="rId57"/>
    <p:sldId id="301" r:id="rId58"/>
    <p:sldId id="303" r:id="rId59"/>
    <p:sldId id="264" r:id="rId60"/>
    <p:sldId id="290" r:id="rId61"/>
    <p:sldId id="265" r:id="rId62"/>
    <p:sldId id="266" r:id="rId63"/>
    <p:sldId id="262" r:id="rId64"/>
    <p:sldId id="263" r:id="rId6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4" autoAdjust="0"/>
    <p:restoredTop sz="94632" autoAdjust="0"/>
  </p:normalViewPr>
  <p:slideViewPr>
    <p:cSldViewPr snapToGrid="0">
      <p:cViewPr varScale="1">
        <p:scale>
          <a:sx n="85" d="100"/>
          <a:sy n="85"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116E3-F3D8-4D1A-9B26-B4EA936E3F17}" type="datetimeFigureOut">
              <a:rPr lang="en-US" smtClean="0"/>
              <a:t>4/7/2021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B78E42-0FEF-4D0E-9F38-43AD8E1D3BBC}" type="slidenum">
              <a:rPr lang="en-US" smtClean="0"/>
              <a:t>‹#›</a:t>
            </a:fld>
            <a:endParaRPr lang="en-US"/>
          </a:p>
        </p:txBody>
      </p:sp>
    </p:spTree>
    <p:extLst>
      <p:ext uri="{BB962C8B-B14F-4D97-AF65-F5344CB8AC3E}">
        <p14:creationId xmlns:p14="http://schemas.microsoft.com/office/powerpoint/2010/main" val="347392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Andrea</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2A7649-8647-42A3-ACF2-237DB81830B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3137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29149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1754384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07B963-B979-4CD1-A2EE-960047E629DF}"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20813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4192170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07B963-B979-4CD1-A2EE-960047E629DF}"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186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750741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1894057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741977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889" y="4777381"/>
            <a:ext cx="880060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42292" y="4321159"/>
            <a:ext cx="1860631"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564445" y="4529542"/>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4071554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3602" y="624110"/>
            <a:ext cx="87855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9346643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888" y="3581400"/>
            <a:ext cx="8789313"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680937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8972092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681637" y="787784"/>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7295832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27E947-1AEC-4FF9-B74B-BB1BD3CC7EB0}" type="datetimeFigureOut">
              <a:rPr lang="en-US" smtClean="0"/>
              <a:pPr/>
              <a:t>4/7/2021</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681637" y="787784"/>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8722749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93600" y="624110"/>
            <a:ext cx="87856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27E947-1AEC-4FF9-B74B-BB1BD3CC7EB0}" type="datetimeFigureOut">
              <a:rPr lang="en-US" smtClean="0"/>
              <a:pPr/>
              <a:t>4/7/2021</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1462400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E947-1AEC-4FF9-B74B-BB1BD3CC7EB0}" type="datetimeFigureOut">
              <a:rPr lang="en-US" smtClean="0"/>
              <a:pPr/>
              <a:t>4/7/2021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5897677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887" y="446088"/>
            <a:ext cx="3506112"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085837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888" y="634965"/>
            <a:ext cx="8789313"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11501865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2824563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fld id="{5107B963-B979-4CD1-A2EE-960047E629DF}" type="slidenum">
              <a:rPr lang="en-US" smtClean="0"/>
              <a:pPr/>
              <a:t>‹#›</a:t>
            </a:fld>
            <a:endParaRPr lang="en-US"/>
          </a:p>
        </p:txBody>
      </p:sp>
      <p:sp>
        <p:nvSpPr>
          <p:cNvPr id="14" name="TextBox 13"/>
          <p:cNvSpPr txBox="1"/>
          <p:nvPr/>
        </p:nvSpPr>
        <p:spPr>
          <a:xfrm>
            <a:off x="2411089" y="648005"/>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0892711" y="2905306"/>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579630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557762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887" y="5181600"/>
            <a:ext cx="891772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fld id="{5107B963-B979-4CD1-A2EE-960047E629DF}" type="slidenum">
              <a:rPr lang="en-US" smtClean="0"/>
              <a:pPr/>
              <a:t>‹#›</a:t>
            </a:fld>
            <a:endParaRPr lang="en-US"/>
          </a:p>
        </p:txBody>
      </p:sp>
      <p:sp>
        <p:nvSpPr>
          <p:cNvPr id="11" name="TextBox 10"/>
          <p:cNvSpPr txBox="1"/>
          <p:nvPr/>
        </p:nvSpPr>
        <p:spPr>
          <a:xfrm>
            <a:off x="2411089" y="648005"/>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10892711" y="2905306"/>
            <a:ext cx="60975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4931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15936649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8953013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5422535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71380" y="627407"/>
            <a:ext cx="2208176"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7E947-1AEC-4FF9-B74B-BB1BD3CC7EB0}" type="datetimeFigureOut">
              <a:rPr lang="en-US" smtClean="0"/>
              <a:pPr/>
              <a:t>4/7/2021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5848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871852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27E947-1AEC-4FF9-B74B-BB1BD3CC7EB0}" type="datetimeFigureOut">
              <a:rPr lang="en-US" smtClean="0"/>
              <a:pPr/>
              <a:t>4/7/2021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861165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27E947-1AEC-4FF9-B74B-BB1BD3CC7EB0}" type="datetimeFigureOut">
              <a:rPr lang="en-US" smtClean="0"/>
              <a:pPr/>
              <a:t>4/7/2021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2822593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7E947-1AEC-4FF9-B74B-BB1BD3CC7EB0}" type="datetimeFigureOut">
              <a:rPr lang="en-US" smtClean="0"/>
              <a:pPr/>
              <a:t>4/7/2021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55727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58192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27E947-1AEC-4FF9-B74B-BB1BD3CC7EB0}" type="datetimeFigureOut">
              <a:rPr lang="en-US" smtClean="0"/>
              <a:pPr/>
              <a:t>4/7/2021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07B963-B979-4CD1-A2EE-960047E629DF}" type="slidenum">
              <a:rPr lang="en-US" smtClean="0"/>
              <a:pPr/>
              <a:t>‹#›</a:t>
            </a:fld>
            <a:endParaRPr lang="en-US"/>
          </a:p>
        </p:txBody>
      </p:sp>
    </p:spTree>
    <p:extLst>
      <p:ext uri="{BB962C8B-B14F-4D97-AF65-F5344CB8AC3E}">
        <p14:creationId xmlns:p14="http://schemas.microsoft.com/office/powerpoint/2010/main" val="36006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59AA93B-1463-4904-BA89-E7DB6FCA6687}" type="datetimeFigureOut">
              <a:rPr lang="en-US" smtClean="0"/>
              <a:t>4/7/2021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2BC0293-9512-4892-8BB0-6B8185598DE4}" type="slidenum">
              <a:rPr lang="en-US" smtClean="0"/>
              <a:t>‹#›</a:t>
            </a:fld>
            <a:endParaRPr lang="en-US"/>
          </a:p>
        </p:txBody>
      </p:sp>
    </p:spTree>
    <p:extLst>
      <p:ext uri="{BB962C8B-B14F-4D97-AF65-F5344CB8AC3E}">
        <p14:creationId xmlns:p14="http://schemas.microsoft.com/office/powerpoint/2010/main" val="16104634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26416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7228" y="285"/>
            <a:ext cx="2603029"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4384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3600" y="624110"/>
            <a:ext cx="87856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888" y="2133600"/>
            <a:ext cx="8789313"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3200" y="6135090"/>
            <a:ext cx="102184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0627E947-1AEC-4FF9-B74B-BB1BD3CC7EB0}" type="datetimeFigureOut">
              <a:rPr lang="en-US" smtClean="0"/>
              <a:pPr/>
              <a:t>4/7/2021</a:t>
            </a:fld>
            <a:endParaRPr lang="en-US"/>
          </a:p>
        </p:txBody>
      </p:sp>
      <p:sp>
        <p:nvSpPr>
          <p:cNvPr id="5" name="Footer Placeholder 4"/>
          <p:cNvSpPr>
            <a:spLocks noGrp="1"/>
          </p:cNvSpPr>
          <p:nvPr>
            <p:ph type="ftr" sz="quarter" idx="3"/>
          </p:nvPr>
        </p:nvSpPr>
        <p:spPr>
          <a:xfrm>
            <a:off x="2589887" y="6135810"/>
            <a:ext cx="7621984"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681637" y="787784"/>
            <a:ext cx="779971" cy="365125"/>
          </a:xfrm>
          <a:prstGeom prst="rect">
            <a:avLst/>
          </a:prstGeom>
        </p:spPr>
        <p:txBody>
          <a:bodyPr vert="horz" lIns="91440" tIns="45720" rIns="91440" bIns="45720" rtlCol="0" anchor="ctr"/>
          <a:lstStyle>
            <a:lvl1pPr algn="r">
              <a:defRPr sz="2000">
                <a:solidFill>
                  <a:srgbClr val="FEFFFF"/>
                </a:solidFill>
              </a:defRPr>
            </a:lvl1pPr>
          </a:lstStyle>
          <a:p>
            <a:fld id="{5107B963-B979-4CD1-A2EE-960047E629DF}" type="slidenum">
              <a:rPr lang="en-US" smtClean="0"/>
              <a:pPr/>
              <a:t>‹#›</a:t>
            </a:fld>
            <a:endParaRPr lang="en-US"/>
          </a:p>
        </p:txBody>
      </p:sp>
    </p:spTree>
    <p:extLst>
      <p:ext uri="{BB962C8B-B14F-4D97-AF65-F5344CB8AC3E}">
        <p14:creationId xmlns:p14="http://schemas.microsoft.com/office/powerpoint/2010/main" val="180251977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apastyle.apa.org/style-grammar-guidelines/citations/basic-principles/author-date#parenthetical-narrativ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apastyle.apa.org/style-grammar-guidelines/citations/basic-principles/multiple-work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naswdc.org/" TargetMode="External"/><Relationship Id="rId2" Type="http://schemas.openxmlformats.org/officeDocument/2006/relationships/hyperlink" Target="http://www.naswdc.org/pubs/code/code.asp"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hyperlink" Target="https://apastyle.apa.org/style-grammar-guidelines/citations/quotations#with-page-number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2" Type="http://schemas.openxmlformats.org/officeDocument/2006/relationships/hyperlink" Target="https://www.socialworkers.org/assets/secured/documents/sections/atod/newsletters/2017%20ATOD%20Spring%20-%20Summer%20Issue.pdf" TargetMode="External"/><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2" Type="http://schemas.openxmlformats.org/officeDocument/2006/relationships/hyperlink" Target="https://careers.socialworkers.org/documents/WritingSkillsLL.pdf" TargetMode="Externa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2" Type="http://schemas.openxmlformats.org/officeDocument/2006/relationships/hyperlink" Target="https://thebestschools.org/magazine/23-defining-moments-of-social-work/"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apastyle.org/learn/index.aspx" TargetMode="External"/><Relationship Id="rId2" Type="http://schemas.openxmlformats.org/officeDocument/2006/relationships/hyperlink" Target="http://careers.socialworkers.org/documents/WritingSkillsLL.pdf"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apastyle.apa.org/style-grammar-guidelines/paper-format/font"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apastyle.apa.org/"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apastyle.apa.org/style-grammar-guidelines/paper-format/title-page" TargetMode="External"/><Relationship Id="rId2" Type="http://schemas.openxmlformats.org/officeDocument/2006/relationships/hyperlink" Target="https://apastyle.apa.org/instructional-aids/student-title-page-guide.pdf"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apastyle.apa.org/" TargetMode="External"/><Relationship Id="rId2" Type="http://schemas.openxmlformats.org/officeDocument/2006/relationships/hyperlink" Target="https://apastyle.apa.org/style-grammar-guidelines/paper-format/sample-paper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apastyle.apa.org/" TargetMode="External"/><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apastyle.apa.org/style-grammar-guidelines/paper-forma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pastyle.apa.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3000" y="622300"/>
            <a:ext cx="9091612" cy="3164481"/>
          </a:xfrm>
        </p:spPr>
        <p:txBody>
          <a:bodyPr>
            <a:normAutofit fontScale="90000"/>
          </a:bodyPr>
          <a:lstStyle/>
          <a:p>
            <a:br>
              <a:rPr lang="en-US" dirty="0"/>
            </a:br>
            <a:r>
              <a:rPr lang="en-US" dirty="0"/>
              <a:t>APA 7</a:t>
            </a:r>
            <a:r>
              <a:rPr lang="en-US" baseline="30000" dirty="0"/>
              <a:t>th</a:t>
            </a:r>
            <a:r>
              <a:rPr lang="en-US" dirty="0"/>
              <a:t> Edition </a:t>
            </a:r>
            <a:br>
              <a:rPr lang="en-US" sz="2000" dirty="0"/>
            </a:br>
            <a:br>
              <a:rPr lang="en-US" sz="2000" dirty="0"/>
            </a:br>
            <a:r>
              <a:rPr lang="en-US" sz="2000" dirty="0"/>
              <a:t>Indiana University School of Social Work – South Bend</a:t>
            </a:r>
            <a:br>
              <a:rPr lang="en-US" dirty="0"/>
            </a:br>
            <a:endParaRPr lang="en-US" dirty="0"/>
          </a:p>
        </p:txBody>
      </p:sp>
      <p:sp>
        <p:nvSpPr>
          <p:cNvPr id="3" name="Subtitle 2"/>
          <p:cNvSpPr>
            <a:spLocks noGrp="1"/>
          </p:cNvSpPr>
          <p:nvPr>
            <p:ph type="subTitle" idx="1"/>
          </p:nvPr>
        </p:nvSpPr>
        <p:spPr>
          <a:xfrm>
            <a:off x="2527301" y="4127501"/>
            <a:ext cx="8977312" cy="1776162"/>
          </a:xfrm>
        </p:spPr>
        <p:txBody>
          <a:bodyPr>
            <a:normAutofit/>
          </a:bodyPr>
          <a:lstStyle/>
          <a:p>
            <a:endParaRPr lang="en-US" sz="3600" dirty="0"/>
          </a:p>
          <a:p>
            <a:r>
              <a:rPr lang="en-US" sz="2800" dirty="0"/>
              <a:t>Andrea Tamburro, MSW, Ed.D.</a:t>
            </a:r>
          </a:p>
          <a:p>
            <a:r>
              <a:rPr lang="en-US" sz="2600" dirty="0"/>
              <a:t>November 2020</a:t>
            </a:r>
          </a:p>
          <a:p>
            <a:endParaRPr lang="en-US" sz="3600" dirty="0"/>
          </a:p>
        </p:txBody>
      </p:sp>
    </p:spTree>
    <p:extLst>
      <p:ext uri="{BB962C8B-B14F-4D97-AF65-F5344CB8AC3E}">
        <p14:creationId xmlns:p14="http://schemas.microsoft.com/office/powerpoint/2010/main" val="3718083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799" y="381000"/>
            <a:ext cx="7033591" cy="990600"/>
          </a:xfrm>
        </p:spPr>
        <p:txBody>
          <a:bodyPr>
            <a:normAutofit fontScale="90000"/>
          </a:bodyPr>
          <a:lstStyle/>
          <a:p>
            <a:pPr>
              <a:defRPr/>
            </a:pPr>
            <a:r>
              <a:rPr lang="en-US" dirty="0"/>
              <a:t>Effective Paraphrasing – </a:t>
            </a:r>
            <a:br>
              <a:rPr lang="en-US" dirty="0"/>
            </a:br>
            <a:r>
              <a:rPr lang="en-US" dirty="0"/>
              <a:t>Avoid Plagiarism</a:t>
            </a:r>
            <a:br>
              <a:rPr lang="en-US" dirty="0"/>
            </a:br>
            <a:endParaRPr lang="en-US" sz="2200" dirty="0"/>
          </a:p>
        </p:txBody>
      </p:sp>
      <p:sp>
        <p:nvSpPr>
          <p:cNvPr id="3" name="Content Placeholder 2"/>
          <p:cNvSpPr>
            <a:spLocks noGrp="1"/>
          </p:cNvSpPr>
          <p:nvPr>
            <p:ph idx="1"/>
          </p:nvPr>
        </p:nvSpPr>
        <p:spPr>
          <a:xfrm>
            <a:off x="1636643" y="1722782"/>
            <a:ext cx="8955158" cy="5029201"/>
          </a:xfrm>
        </p:spPr>
        <p:txBody>
          <a:bodyPr>
            <a:normAutofit/>
          </a:bodyPr>
          <a:lstStyle/>
          <a:p>
            <a:pPr marL="514350" indent="-514350">
              <a:buFont typeface="+mj-lt"/>
              <a:buAutoNum type="arabicPeriod"/>
              <a:defRPr/>
            </a:pPr>
            <a:r>
              <a:rPr lang="en-US" sz="2800" dirty="0"/>
              <a:t>Read and reread the original section of the document to understand the information. </a:t>
            </a:r>
          </a:p>
          <a:p>
            <a:pPr marL="514350" indent="-514350">
              <a:buFont typeface="+mj-lt"/>
              <a:buAutoNum type="arabicPeriod"/>
              <a:defRPr/>
            </a:pPr>
            <a:r>
              <a:rPr lang="en-US" sz="2800" dirty="0"/>
              <a:t>Cover the original document and write your summary. </a:t>
            </a:r>
          </a:p>
          <a:p>
            <a:pPr marL="514350" indent="-514350">
              <a:buFont typeface="+mj-lt"/>
              <a:buAutoNum type="arabicPeriod"/>
              <a:defRPr/>
            </a:pPr>
            <a:r>
              <a:rPr lang="en-US" sz="2800" dirty="0"/>
              <a:t>Above your summary, write </a:t>
            </a:r>
            <a:r>
              <a:rPr lang="en-US" sz="2800" b="1" i="1" dirty="0"/>
              <a:t>key words </a:t>
            </a:r>
            <a:r>
              <a:rPr lang="en-US" sz="2800" dirty="0"/>
              <a:t>or a phrase to identify the topics.</a:t>
            </a:r>
          </a:p>
          <a:p>
            <a:pPr marL="514350" indent="-514350">
              <a:buClr>
                <a:srgbClr val="A53010"/>
              </a:buClr>
              <a:buFont typeface="+mj-lt"/>
              <a:buAutoNum type="arabicPeriod"/>
              <a:defRPr/>
            </a:pPr>
            <a:r>
              <a:rPr lang="en-US" sz="2800" dirty="0"/>
              <a:t>Make notes, including citation, with the paraphrase reminding yourself how you plan to use this information.  [Perhaps use brackets.]</a:t>
            </a:r>
          </a:p>
          <a:p>
            <a:pPr marL="514350" indent="-514350">
              <a:buClr>
                <a:srgbClr val="A53010"/>
              </a:buClr>
              <a:buFont typeface="+mj-lt"/>
              <a:buAutoNum type="arabicPeriod"/>
              <a:defRPr/>
            </a:pPr>
            <a:r>
              <a:rPr lang="en-US" sz="1600" dirty="0">
                <a:solidFill>
                  <a:prstClr val="black">
                    <a:lumMod val="75000"/>
                    <a:lumOff val="25000"/>
                  </a:prstClr>
                </a:solidFill>
              </a:rPr>
              <a:t>(Purdue OWL, 2007)</a:t>
            </a:r>
          </a:p>
          <a:p>
            <a:pPr>
              <a:defRPr/>
            </a:pPr>
            <a:endParaRPr lang="en-US" sz="2800" dirty="0"/>
          </a:p>
        </p:txBody>
      </p:sp>
    </p:spTree>
    <p:extLst>
      <p:ext uri="{BB962C8B-B14F-4D97-AF65-F5344CB8AC3E}">
        <p14:creationId xmlns:p14="http://schemas.microsoft.com/office/powerpoint/2010/main" val="716128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9558" y="172554"/>
            <a:ext cx="6589199" cy="823690"/>
          </a:xfrm>
        </p:spPr>
        <p:txBody>
          <a:bodyPr>
            <a:normAutofit fontScale="90000"/>
          </a:bodyPr>
          <a:lstStyle/>
          <a:p>
            <a:r>
              <a:rPr lang="en-US" sz="4200" dirty="0"/>
              <a:t>Effective Paraphrasing </a:t>
            </a:r>
            <a:br>
              <a:rPr lang="en-US" dirty="0"/>
            </a:br>
            <a:endParaRPr lang="en-US" dirty="0"/>
          </a:p>
        </p:txBody>
      </p:sp>
      <p:sp>
        <p:nvSpPr>
          <p:cNvPr id="3" name="Content Placeholder 2"/>
          <p:cNvSpPr>
            <a:spLocks noGrp="1"/>
          </p:cNvSpPr>
          <p:nvPr>
            <p:ph idx="1"/>
          </p:nvPr>
        </p:nvSpPr>
        <p:spPr>
          <a:xfrm>
            <a:off x="2319130" y="1106311"/>
            <a:ext cx="8044070" cy="5665550"/>
          </a:xfrm>
        </p:spPr>
        <p:txBody>
          <a:bodyPr>
            <a:noAutofit/>
          </a:bodyPr>
          <a:lstStyle/>
          <a:p>
            <a:pPr marL="0" indent="0">
              <a:buNone/>
              <a:defRPr/>
            </a:pPr>
            <a:r>
              <a:rPr lang="en-US" sz="3200" dirty="0">
                <a:solidFill>
                  <a:schemeClr val="accent1">
                    <a:lumMod val="75000"/>
                  </a:schemeClr>
                </a:solidFill>
              </a:rPr>
              <a:t>5. </a:t>
            </a:r>
            <a:r>
              <a:rPr lang="en-US" sz="3200" dirty="0"/>
              <a:t>Next compare your summary to the original to ensure your version reflects accurately the essential ideas and information. </a:t>
            </a:r>
          </a:p>
          <a:p>
            <a:pPr marL="0" indent="0">
              <a:buNone/>
              <a:defRPr/>
            </a:pPr>
            <a:r>
              <a:rPr lang="en-US" sz="3200" i="1" dirty="0">
                <a:solidFill>
                  <a:schemeClr val="accent1">
                    <a:lumMod val="75000"/>
                  </a:schemeClr>
                </a:solidFill>
              </a:rPr>
              <a:t>6. </a:t>
            </a:r>
            <a:r>
              <a:rPr lang="en-US" sz="3200" b="1" i="1" dirty="0"/>
              <a:t>Italics</a:t>
            </a:r>
            <a:r>
              <a:rPr lang="en-US" sz="3200" i="1" dirty="0"/>
              <a:t> (not quotation marks)</a:t>
            </a:r>
            <a:r>
              <a:rPr lang="en-US" sz="3200" dirty="0"/>
              <a:t>can be used highlight </a:t>
            </a:r>
            <a:r>
              <a:rPr lang="en-US" sz="3200" b="1" i="1" dirty="0"/>
              <a:t>unique terms or phrases </a:t>
            </a:r>
            <a:r>
              <a:rPr lang="en-US" sz="3200" dirty="0"/>
              <a:t>that you have used from the original source. </a:t>
            </a:r>
          </a:p>
          <a:p>
            <a:pPr marL="0" indent="0">
              <a:buNone/>
              <a:defRPr/>
            </a:pPr>
            <a:r>
              <a:rPr lang="en-US" sz="3200" dirty="0">
                <a:solidFill>
                  <a:schemeClr val="accent1">
                    <a:lumMod val="75000"/>
                  </a:schemeClr>
                </a:solidFill>
              </a:rPr>
              <a:t>7. </a:t>
            </a:r>
            <a:r>
              <a:rPr lang="en-US" sz="3200" b="1" dirty="0">
                <a:solidFill>
                  <a:schemeClr val="accent1">
                    <a:lumMod val="75000"/>
                  </a:schemeClr>
                </a:solidFill>
              </a:rPr>
              <a:t>Note the source, including the page number, next to your summary </a:t>
            </a:r>
            <a:r>
              <a:rPr lang="en-US" sz="3200" dirty="0"/>
              <a:t>so you can cite the information. </a:t>
            </a:r>
            <a:r>
              <a:rPr lang="en-US" sz="1600" dirty="0"/>
              <a:t>(Purdue OWL, 2007)</a:t>
            </a:r>
          </a:p>
          <a:p>
            <a:pPr>
              <a:defRPr/>
            </a:pPr>
            <a:endParaRPr lang="en-US" sz="2400" dirty="0"/>
          </a:p>
        </p:txBody>
      </p:sp>
    </p:spTree>
    <p:extLst>
      <p:ext uri="{BB962C8B-B14F-4D97-AF65-F5344CB8AC3E}">
        <p14:creationId xmlns:p14="http://schemas.microsoft.com/office/powerpoint/2010/main" val="236301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401" y="152400"/>
            <a:ext cx="6589199" cy="762000"/>
          </a:xfrm>
        </p:spPr>
        <p:txBody>
          <a:bodyPr/>
          <a:lstStyle/>
          <a:p>
            <a:r>
              <a:rPr lang="en-US" dirty="0"/>
              <a:t>Quoting and Paraphrasing</a:t>
            </a:r>
          </a:p>
        </p:txBody>
      </p:sp>
      <p:sp>
        <p:nvSpPr>
          <p:cNvPr id="3" name="Content Placeholder 2"/>
          <p:cNvSpPr>
            <a:spLocks noGrp="1"/>
          </p:cNvSpPr>
          <p:nvPr>
            <p:ph idx="1"/>
          </p:nvPr>
        </p:nvSpPr>
        <p:spPr>
          <a:xfrm>
            <a:off x="1840089" y="1174044"/>
            <a:ext cx="9979378" cy="5485172"/>
          </a:xfrm>
        </p:spPr>
        <p:txBody>
          <a:bodyPr>
            <a:noAutofit/>
          </a:bodyPr>
          <a:lstStyle/>
          <a:p>
            <a:pPr marL="0" indent="0">
              <a:buNone/>
            </a:pPr>
            <a:r>
              <a:rPr lang="en-US" sz="2600" b="1" dirty="0"/>
              <a:t>Quote: </a:t>
            </a:r>
          </a:p>
          <a:p>
            <a:pPr marL="0" indent="0">
              <a:buNone/>
            </a:pPr>
            <a:r>
              <a:rPr lang="en-US" sz="2600" dirty="0" err="1">
                <a:highlight>
                  <a:srgbClr val="FFFF00"/>
                </a:highlight>
              </a:rPr>
              <a:t>Karger</a:t>
            </a:r>
            <a:r>
              <a:rPr lang="en-US" sz="2600" dirty="0">
                <a:highlight>
                  <a:srgbClr val="FFFF00"/>
                </a:highlight>
              </a:rPr>
              <a:t> and Stoesz (2010)</a:t>
            </a:r>
            <a:r>
              <a:rPr lang="en-US" sz="2600" dirty="0"/>
              <a:t> indicated that, </a:t>
            </a:r>
          </a:p>
          <a:p>
            <a:pPr marL="0" indent="0">
              <a:buNone/>
            </a:pPr>
            <a:r>
              <a:rPr lang="en-US" sz="2600" dirty="0">
                <a:highlight>
                  <a:srgbClr val="FFFF00"/>
                </a:highlight>
              </a:rPr>
              <a:t>“</a:t>
            </a:r>
            <a:r>
              <a:rPr lang="en-US" sz="2600" dirty="0">
                <a:highlight>
                  <a:srgbClr val="00FF00"/>
                </a:highlight>
              </a:rPr>
              <a:t>[p]</a:t>
            </a:r>
            <a:r>
              <a:rPr lang="en-US" sz="2600" dirty="0" err="1"/>
              <a:t>overty</a:t>
            </a:r>
            <a:r>
              <a:rPr lang="en-US" sz="2600" dirty="0"/>
              <a:t> is a fluid </a:t>
            </a:r>
            <a:r>
              <a:rPr lang="en-US" sz="2600" dirty="0">
                <a:highlight>
                  <a:srgbClr val="00FF00"/>
                </a:highlight>
              </a:rPr>
              <a:t>. . . </a:t>
            </a:r>
            <a:r>
              <a:rPr lang="en-US" sz="2600" dirty="0"/>
              <a:t>process for most Americans. The University of Michigan’s Panel Study of Income Dynamics</a:t>
            </a:r>
            <a:r>
              <a:rPr lang="en-US" sz="2600" dirty="0">
                <a:highlight>
                  <a:srgbClr val="00FF00"/>
                </a:highlight>
              </a:rPr>
              <a:t> . . . </a:t>
            </a:r>
            <a:r>
              <a:rPr lang="en-US" sz="2600" dirty="0"/>
              <a:t>followed 5,000 families for almost 10 years (1969 – 1978) and found that 2 percent of families were persistently poor throughout the entire period” </a:t>
            </a:r>
            <a:r>
              <a:rPr lang="en-US" sz="2600" dirty="0">
                <a:highlight>
                  <a:srgbClr val="FFFF00"/>
                </a:highlight>
              </a:rPr>
              <a:t>(p. 112).</a:t>
            </a:r>
          </a:p>
          <a:p>
            <a:r>
              <a:rPr lang="en-US" sz="2600" b="1" dirty="0"/>
              <a:t>Example paraphrase:  </a:t>
            </a:r>
          </a:p>
          <a:p>
            <a:r>
              <a:rPr lang="en-US" sz="2600" dirty="0"/>
              <a:t>Karger and Stoesz (2010) cited a University of Michigan study which indicated that most families in the 1970s were only poor “temporarily.”</a:t>
            </a:r>
          </a:p>
        </p:txBody>
      </p:sp>
    </p:spTree>
    <p:extLst>
      <p:ext uri="{BB962C8B-B14F-4D97-AF65-F5344CB8AC3E}">
        <p14:creationId xmlns:p14="http://schemas.microsoft.com/office/powerpoint/2010/main" val="872967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457200"/>
            <a:ext cx="7010400" cy="747490"/>
          </a:xfrm>
        </p:spPr>
        <p:txBody>
          <a:bodyPr/>
          <a:lstStyle/>
          <a:p>
            <a:r>
              <a:rPr lang="en-US" dirty="0"/>
              <a:t>Paraphrase this Block Quote</a:t>
            </a:r>
          </a:p>
        </p:txBody>
      </p:sp>
      <p:sp>
        <p:nvSpPr>
          <p:cNvPr id="3" name="Content Placeholder 2"/>
          <p:cNvSpPr>
            <a:spLocks noGrp="1"/>
          </p:cNvSpPr>
          <p:nvPr>
            <p:ph idx="1"/>
          </p:nvPr>
        </p:nvSpPr>
        <p:spPr>
          <a:xfrm>
            <a:off x="1828800" y="1436511"/>
            <a:ext cx="10160000" cy="5562600"/>
          </a:xfrm>
        </p:spPr>
        <p:txBody>
          <a:bodyPr>
            <a:noAutofit/>
          </a:bodyPr>
          <a:lstStyle/>
          <a:p>
            <a:pPr marL="0" indent="0">
              <a:buNone/>
            </a:pPr>
            <a:r>
              <a:rPr lang="en-US" sz="2400" dirty="0"/>
              <a:t>A number of authors indicated that, </a:t>
            </a:r>
          </a:p>
          <a:p>
            <a:pPr marL="0" indent="0">
              <a:buNone/>
            </a:pPr>
            <a:endParaRPr lang="en-US" sz="1100" dirty="0"/>
          </a:p>
          <a:p>
            <a:pPr marL="0" indent="0">
              <a:buNone/>
            </a:pPr>
            <a:r>
              <a:rPr lang="en-US" sz="2400" dirty="0"/>
              <a:t>[a]</a:t>
            </a:r>
            <a:r>
              <a:rPr lang="en-US" sz="2400" dirty="0" err="1"/>
              <a:t>lthough</a:t>
            </a:r>
            <a:r>
              <a:rPr lang="en-US" sz="2400" dirty="0"/>
              <a:t> beginning practitioners often think that methods, approaches, or skills are the critical factors in achieving good client outcomes, clients surveyed in many research studies reported that the relationship qualities of warmth, respect, genuineness, empathy, and acceptance were most important (</a:t>
            </a:r>
            <a:r>
              <a:rPr lang="en-US" sz="2400" dirty="0" err="1"/>
              <a:t>Beutler</a:t>
            </a:r>
            <a:r>
              <a:rPr lang="en-US" sz="2400" dirty="0"/>
              <a:t>, Machado, &amp; </a:t>
            </a:r>
            <a:r>
              <a:rPr lang="en-US" sz="2400" dirty="0" err="1"/>
              <a:t>Allstetter-Neufelt</a:t>
            </a:r>
            <a:r>
              <a:rPr lang="en-US" sz="2400" dirty="0"/>
              <a:t>, 1994; </a:t>
            </a:r>
            <a:r>
              <a:rPr lang="en-US" sz="2400" dirty="0" err="1"/>
              <a:t>Flaskas</a:t>
            </a:r>
            <a:r>
              <a:rPr lang="en-US" sz="2400" dirty="0"/>
              <a:t>, 2004; </a:t>
            </a:r>
            <a:r>
              <a:rPr lang="en-US" sz="2400" dirty="0" err="1"/>
              <a:t>Krupnick</a:t>
            </a:r>
            <a:r>
              <a:rPr lang="en-US" sz="2400" dirty="0"/>
              <a:t> et al., 1996; Metcalf, Thomas, Duncan, Miller, &amp; Hubble, 1996; Smith et al., 2004). (Chang, et al., 2009, p. 49)   </a:t>
            </a:r>
          </a:p>
          <a:p>
            <a:pPr marL="0" indent="0">
              <a:buNone/>
            </a:pPr>
            <a:endParaRPr lang="en-US" sz="2400" dirty="0"/>
          </a:p>
          <a:p>
            <a:pPr marL="0" indent="0">
              <a:buNone/>
            </a:pPr>
            <a:r>
              <a:rPr lang="en-US" sz="2000" i="1" dirty="0"/>
              <a:t>Comment: Note, Chang, Scott, and Decker are the authors of the quote. </a:t>
            </a:r>
          </a:p>
          <a:p>
            <a:endParaRPr lang="en-US" sz="2800" dirty="0"/>
          </a:p>
        </p:txBody>
      </p:sp>
    </p:spTree>
    <p:extLst>
      <p:ext uri="{BB962C8B-B14F-4D97-AF65-F5344CB8AC3E}">
        <p14:creationId xmlns:p14="http://schemas.microsoft.com/office/powerpoint/2010/main" val="3401590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51100" y="977900"/>
            <a:ext cx="9053511" cy="3975100"/>
          </a:xfrm>
        </p:spPr>
        <p:txBody>
          <a:bodyPr>
            <a:normAutofit fontScale="90000"/>
          </a:bodyPr>
          <a:lstStyle/>
          <a:p>
            <a:r>
              <a:rPr lang="en-US" b="1" dirty="0"/>
              <a:t>Citations</a:t>
            </a:r>
            <a:br>
              <a:rPr lang="en-US" dirty="0"/>
            </a:br>
            <a:br>
              <a:rPr lang="en-US" dirty="0"/>
            </a:br>
            <a:r>
              <a:rPr lang="en-US" b="1" dirty="0">
                <a:solidFill>
                  <a:schemeClr val="accent1">
                    <a:lumMod val="75000"/>
                  </a:schemeClr>
                </a:solidFill>
              </a:rPr>
              <a:t>In-Text:</a:t>
            </a:r>
            <a:br>
              <a:rPr lang="en-US" dirty="0"/>
            </a:br>
            <a:r>
              <a:rPr lang="en-US" dirty="0"/>
              <a:t>Parenthetical (in parentheses)citation</a:t>
            </a:r>
            <a:br>
              <a:rPr lang="en-US" dirty="0"/>
            </a:br>
            <a:r>
              <a:rPr lang="en-US" dirty="0"/>
              <a:t>integrated in the sentence</a:t>
            </a:r>
            <a:br>
              <a:rPr lang="en-US" dirty="0"/>
            </a:br>
            <a:br>
              <a:rPr lang="en-US" dirty="0"/>
            </a:br>
            <a:r>
              <a:rPr lang="en-US" b="1" dirty="0">
                <a:solidFill>
                  <a:schemeClr val="accent1">
                    <a:lumMod val="75000"/>
                  </a:schemeClr>
                </a:solidFill>
              </a:rPr>
              <a:t>References</a:t>
            </a:r>
            <a:r>
              <a:rPr lang="en-US" b="1" dirty="0"/>
              <a:t> </a:t>
            </a:r>
            <a:r>
              <a:rPr lang="en-US" dirty="0"/>
              <a:t>listed at the end</a:t>
            </a:r>
            <a:endParaRPr lang="en-US" b="1" dirty="0"/>
          </a:p>
        </p:txBody>
      </p:sp>
    </p:spTree>
    <p:extLst>
      <p:ext uri="{BB962C8B-B14F-4D97-AF65-F5344CB8AC3E}">
        <p14:creationId xmlns:p14="http://schemas.microsoft.com/office/powerpoint/2010/main" val="2383195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C84EB-24B3-4204-A9C1-587845B091C4}"/>
              </a:ext>
            </a:extLst>
          </p:cNvPr>
          <p:cNvSpPr>
            <a:spLocks noGrp="1"/>
          </p:cNvSpPr>
          <p:nvPr>
            <p:ph type="title"/>
          </p:nvPr>
        </p:nvSpPr>
        <p:spPr/>
        <p:txBody>
          <a:bodyPr/>
          <a:lstStyle/>
          <a:p>
            <a:r>
              <a:rPr lang="en-US" b="1" dirty="0"/>
              <a:t>Why Are In-Text Citations Needed?</a:t>
            </a:r>
            <a:endParaRPr lang="en-US" dirty="0"/>
          </a:p>
        </p:txBody>
      </p:sp>
    </p:spTree>
    <p:extLst>
      <p:ext uri="{BB962C8B-B14F-4D97-AF65-F5344CB8AC3E}">
        <p14:creationId xmlns:p14="http://schemas.microsoft.com/office/powerpoint/2010/main" val="894722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9204" y="228600"/>
            <a:ext cx="6318264" cy="1013178"/>
          </a:xfrm>
        </p:spPr>
        <p:txBody>
          <a:bodyPr>
            <a:normAutofit fontScale="90000"/>
          </a:bodyPr>
          <a:lstStyle/>
          <a:p>
            <a:pPr algn="ctr"/>
            <a:r>
              <a:rPr lang="en-US" b="1" dirty="0"/>
              <a:t>Reasons Why In-Text Citations Are Needed </a:t>
            </a:r>
          </a:p>
        </p:txBody>
      </p:sp>
      <p:sp>
        <p:nvSpPr>
          <p:cNvPr id="3" name="Content Placeholder 2"/>
          <p:cNvSpPr>
            <a:spLocks noGrp="1"/>
          </p:cNvSpPr>
          <p:nvPr>
            <p:ph idx="1"/>
          </p:nvPr>
        </p:nvSpPr>
        <p:spPr>
          <a:xfrm>
            <a:off x="1930400" y="1371600"/>
            <a:ext cx="10261599" cy="5334000"/>
          </a:xfrm>
        </p:spPr>
        <p:txBody>
          <a:bodyPr>
            <a:normAutofit/>
          </a:bodyPr>
          <a:lstStyle/>
          <a:p>
            <a:pPr lvl="1"/>
            <a:r>
              <a:rPr lang="en-US" sz="3200" dirty="0"/>
              <a:t>Help reader find the information</a:t>
            </a:r>
          </a:p>
          <a:p>
            <a:pPr lvl="1"/>
            <a:r>
              <a:rPr lang="en-US" sz="3200" dirty="0"/>
              <a:t>Identify authors who provided evidence to support your ideas.</a:t>
            </a:r>
          </a:p>
          <a:p>
            <a:pPr lvl="1"/>
            <a:r>
              <a:rPr lang="en-US" sz="3200" dirty="0"/>
              <a:t>Support your statements – if several authors made similar statement, it lends credibility.</a:t>
            </a:r>
          </a:p>
          <a:p>
            <a:pPr lvl="1"/>
            <a:r>
              <a:rPr lang="en-US" sz="3200" dirty="0"/>
              <a:t>Provide credit </a:t>
            </a:r>
          </a:p>
          <a:p>
            <a:pPr lvl="1"/>
            <a:r>
              <a:rPr lang="en-US" sz="3200" dirty="0"/>
              <a:t>Acknowledge the intellectual property of others</a:t>
            </a:r>
          </a:p>
          <a:p>
            <a:pPr lvl="1"/>
            <a:r>
              <a:rPr lang="en-US" sz="3200" dirty="0"/>
              <a:t>Avoid plagiarism</a:t>
            </a:r>
          </a:p>
          <a:p>
            <a:pPr lvl="1"/>
            <a:endParaRPr lang="en-US" sz="3200" dirty="0"/>
          </a:p>
          <a:p>
            <a:pPr lvl="1"/>
            <a:endParaRPr lang="en-US" sz="3200" dirty="0"/>
          </a:p>
        </p:txBody>
      </p:sp>
    </p:spTree>
    <p:extLst>
      <p:ext uri="{BB962C8B-B14F-4D97-AF65-F5344CB8AC3E}">
        <p14:creationId xmlns:p14="http://schemas.microsoft.com/office/powerpoint/2010/main" val="3219360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36890" y="152400"/>
            <a:ext cx="9384854" cy="603956"/>
          </a:xfrm>
        </p:spPr>
        <p:txBody>
          <a:bodyPr>
            <a:normAutofit fontScale="90000"/>
          </a:bodyPr>
          <a:lstStyle/>
          <a:p>
            <a:r>
              <a:rPr lang="en-US" dirty="0"/>
              <a:t>When to Cite</a:t>
            </a:r>
          </a:p>
        </p:txBody>
      </p:sp>
      <p:sp>
        <p:nvSpPr>
          <p:cNvPr id="5" name="Content Placeholder 4"/>
          <p:cNvSpPr>
            <a:spLocks noGrp="1"/>
          </p:cNvSpPr>
          <p:nvPr>
            <p:ph idx="1"/>
          </p:nvPr>
        </p:nvSpPr>
        <p:spPr>
          <a:xfrm>
            <a:off x="1636890" y="1253066"/>
            <a:ext cx="10197301" cy="5988756"/>
          </a:xfrm>
        </p:spPr>
        <p:txBody>
          <a:bodyPr>
            <a:noAutofit/>
          </a:bodyPr>
          <a:lstStyle/>
          <a:p>
            <a:r>
              <a:rPr lang="en-US" sz="2000" dirty="0"/>
              <a:t>Cite quotations and paraphrased information</a:t>
            </a:r>
          </a:p>
          <a:p>
            <a:r>
              <a:rPr lang="en-US" sz="2000" dirty="0"/>
              <a:t>Cite sources to document all facts and </a:t>
            </a:r>
            <a:r>
              <a:rPr lang="en-US" sz="2000" i="1" dirty="0"/>
              <a:t>figures</a:t>
            </a:r>
            <a:r>
              <a:rPr lang="en-US" sz="2000" dirty="0"/>
              <a:t> that you mention that are not common knowledge.  </a:t>
            </a:r>
          </a:p>
          <a:p>
            <a:r>
              <a:rPr lang="en-US" sz="2000" dirty="0"/>
              <a:t>Cite information you have read and ideas you have incorporated</a:t>
            </a:r>
          </a:p>
          <a:p>
            <a:r>
              <a:rPr lang="en-US" sz="2000" dirty="0"/>
              <a:t>Include only citations needed to support your immediate point.</a:t>
            </a:r>
          </a:p>
          <a:p>
            <a:r>
              <a:rPr lang="en-US" sz="2000" dirty="0"/>
              <a:t>Cite </a:t>
            </a:r>
            <a:r>
              <a:rPr lang="en-US" sz="2000" i="1" dirty="0"/>
              <a:t>primary sources </a:t>
            </a:r>
            <a:r>
              <a:rPr lang="en-US" sz="2000" dirty="0"/>
              <a:t>when possible and cite secondary sources only when necessary.	</a:t>
            </a:r>
          </a:p>
          <a:p>
            <a:r>
              <a:rPr lang="en-US" sz="2000" dirty="0"/>
              <a:t>To cite a specific part of a source, provide an author–date citation for the work plus information about the specific part.	</a:t>
            </a:r>
          </a:p>
          <a:p>
            <a:r>
              <a:rPr lang="en-US" sz="2000" dirty="0"/>
              <a:t>Cite personal communications in the text of the paragraph (According to Dr. Johnson, the Director of Health Services, at Apex Health Care . . .  </a:t>
            </a:r>
          </a:p>
          <a:p>
            <a:pPr marL="0" indent="0">
              <a:buNone/>
            </a:pPr>
            <a:endParaRPr lang="en-US" sz="2000" dirty="0"/>
          </a:p>
          <a:p>
            <a:pPr marL="0" indent="0">
              <a:buNone/>
            </a:pPr>
            <a:r>
              <a:rPr lang="en-US" sz="2000" dirty="0"/>
              <a:t>Comment: The above information is quoted from the following site: </a:t>
            </a:r>
            <a:r>
              <a:rPr lang="en-US" sz="2000" dirty="0">
                <a:hlinkClick r:id="rId2"/>
              </a:rPr>
              <a:t>https://apastyle.apa.org/</a:t>
            </a:r>
            <a:r>
              <a:rPr lang="en-US" sz="2000" dirty="0"/>
              <a:t> </a:t>
            </a:r>
          </a:p>
        </p:txBody>
      </p:sp>
    </p:spTree>
    <p:extLst>
      <p:ext uri="{BB962C8B-B14F-4D97-AF65-F5344CB8AC3E}">
        <p14:creationId xmlns:p14="http://schemas.microsoft.com/office/powerpoint/2010/main" val="1711490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6800" y="0"/>
            <a:ext cx="8920599" cy="688622"/>
          </a:xfrm>
        </p:spPr>
        <p:txBody>
          <a:bodyPr/>
          <a:lstStyle/>
          <a:p>
            <a:r>
              <a:rPr lang="en-US" dirty="0"/>
              <a:t>In-Text Citations</a:t>
            </a:r>
          </a:p>
        </p:txBody>
      </p:sp>
      <p:sp>
        <p:nvSpPr>
          <p:cNvPr id="3" name="Content Placeholder 2"/>
          <p:cNvSpPr>
            <a:spLocks noGrp="1"/>
          </p:cNvSpPr>
          <p:nvPr>
            <p:ph idx="1"/>
          </p:nvPr>
        </p:nvSpPr>
        <p:spPr>
          <a:xfrm>
            <a:off x="1546578" y="812800"/>
            <a:ext cx="10487378" cy="5915378"/>
          </a:xfrm>
        </p:spPr>
        <p:txBody>
          <a:bodyPr>
            <a:noAutofit/>
          </a:bodyPr>
          <a:lstStyle/>
          <a:p>
            <a:pPr fontAlgn="t"/>
            <a:r>
              <a:rPr lang="en-US" sz="2400" dirty="0"/>
              <a:t>Each in-text citation must correspond to only one reference list entry.</a:t>
            </a:r>
          </a:p>
          <a:p>
            <a:pPr fontAlgn="t"/>
            <a:r>
              <a:rPr lang="en-US" sz="2400" dirty="0"/>
              <a:t>Do not include suffixes such as “Jr.” in the in-text citation.</a:t>
            </a:r>
          </a:p>
          <a:p>
            <a:pPr fontAlgn="t"/>
            <a:r>
              <a:rPr lang="en-US" sz="2400" dirty="0"/>
              <a:t>For works with an unknown author (see Section 9.12), include the title and year of publication in the in-text citation.</a:t>
            </a:r>
          </a:p>
          <a:p>
            <a:pPr fontAlgn="t"/>
            <a:r>
              <a:rPr lang="en-US" sz="2400" dirty="0"/>
              <a:t>In parenthetical citations, the author’s last name and publication date appear in parentheses.</a:t>
            </a:r>
          </a:p>
          <a:p>
            <a:pPr fontAlgn="t"/>
            <a:r>
              <a:rPr lang="en-US" sz="2400" dirty="0"/>
              <a:t>In narrative citations, the author’s last name is incorporated into the text as part of the sentence and the year follows in parentheses.</a:t>
            </a:r>
          </a:p>
          <a:p>
            <a:pPr fontAlgn="t"/>
            <a:r>
              <a:rPr lang="en-US" sz="2400" dirty="0"/>
              <a:t>When multiple references have an identical author (or authors) and publication year, include a lowercase letter after the year.</a:t>
            </a:r>
          </a:p>
          <a:p>
            <a:pPr fontAlgn="t"/>
            <a:r>
              <a:rPr lang="en-US" sz="2400" dirty="0"/>
              <a:t>⁠If the first authors of multiple references share the same surname but have different initials, include the first author’s initials in all in-text citations, even if the year of publication differs.	</a:t>
            </a:r>
          </a:p>
        </p:txBody>
      </p:sp>
    </p:spTree>
    <p:extLst>
      <p:ext uri="{BB962C8B-B14F-4D97-AF65-F5344CB8AC3E}">
        <p14:creationId xmlns:p14="http://schemas.microsoft.com/office/powerpoint/2010/main" val="1633090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6378" y="64758"/>
            <a:ext cx="6414712" cy="633190"/>
          </a:xfrm>
        </p:spPr>
        <p:txBody>
          <a:bodyPr>
            <a:normAutofit fontScale="90000"/>
          </a:bodyPr>
          <a:lstStyle/>
          <a:p>
            <a:r>
              <a:rPr lang="en-US" dirty="0"/>
              <a:t>More about In Text Citations</a:t>
            </a:r>
          </a:p>
        </p:txBody>
      </p:sp>
      <p:sp>
        <p:nvSpPr>
          <p:cNvPr id="5" name="TextBox 4"/>
          <p:cNvSpPr txBox="1"/>
          <p:nvPr/>
        </p:nvSpPr>
        <p:spPr>
          <a:xfrm>
            <a:off x="1587500" y="6394413"/>
            <a:ext cx="9766300" cy="369332"/>
          </a:xfrm>
          <a:prstGeom prst="rect">
            <a:avLst/>
          </a:prstGeom>
          <a:noFill/>
        </p:spPr>
        <p:txBody>
          <a:bodyPr wrap="square" rtlCol="0">
            <a:spAutoFit/>
          </a:bodyPr>
          <a:lstStyle/>
          <a:p>
            <a:pPr lvl="1"/>
            <a:r>
              <a:rPr lang="en-US" dirty="0"/>
              <a:t>Based on information from the following site: </a:t>
            </a:r>
            <a:r>
              <a:rPr lang="en-US" dirty="0">
                <a:hlinkClick r:id="rId2"/>
              </a:rPr>
              <a:t>https://apastyle.apa.org/</a:t>
            </a:r>
            <a:r>
              <a:rPr lang="en-US" dirty="0"/>
              <a:t> </a:t>
            </a:r>
          </a:p>
        </p:txBody>
      </p:sp>
      <p:graphicFrame>
        <p:nvGraphicFramePr>
          <p:cNvPr id="8" name="Table 7">
            <a:extLst>
              <a:ext uri="{FF2B5EF4-FFF2-40B4-BE49-F238E27FC236}">
                <a16:creationId xmlns:a16="http://schemas.microsoft.com/office/drawing/2014/main" id="{040A1BBC-4649-4096-8747-F831D64AF022}"/>
              </a:ext>
            </a:extLst>
          </p:cNvPr>
          <p:cNvGraphicFramePr>
            <a:graphicFrameLocks noGrp="1"/>
          </p:cNvGraphicFramePr>
          <p:nvPr>
            <p:extLst>
              <p:ext uri="{D42A27DB-BD31-4B8C-83A1-F6EECF244321}">
                <p14:modId xmlns:p14="http://schemas.microsoft.com/office/powerpoint/2010/main" val="3852645434"/>
              </p:ext>
            </p:extLst>
          </p:nvPr>
        </p:nvGraphicFramePr>
        <p:xfrm>
          <a:off x="1905000" y="666049"/>
          <a:ext cx="9969500" cy="5789761"/>
        </p:xfrm>
        <a:graphic>
          <a:graphicData uri="http://schemas.openxmlformats.org/drawingml/2006/table">
            <a:tbl>
              <a:tblPr firstRow="1" firstCol="1" bandRow="1"/>
              <a:tblGrid>
                <a:gridCol w="3322204">
                  <a:extLst>
                    <a:ext uri="{9D8B030D-6E8A-4147-A177-3AD203B41FA5}">
                      <a16:colId xmlns:a16="http://schemas.microsoft.com/office/drawing/2014/main" val="1345602696"/>
                    </a:ext>
                  </a:extLst>
                </a:gridCol>
                <a:gridCol w="3323648">
                  <a:extLst>
                    <a:ext uri="{9D8B030D-6E8A-4147-A177-3AD203B41FA5}">
                      <a16:colId xmlns:a16="http://schemas.microsoft.com/office/drawing/2014/main" val="886818544"/>
                    </a:ext>
                  </a:extLst>
                </a:gridCol>
                <a:gridCol w="3323648">
                  <a:extLst>
                    <a:ext uri="{9D8B030D-6E8A-4147-A177-3AD203B41FA5}">
                      <a16:colId xmlns:a16="http://schemas.microsoft.com/office/drawing/2014/main" val="3918888667"/>
                    </a:ext>
                  </a:extLst>
                </a:gridCol>
              </a:tblGrid>
              <a:tr h="777858">
                <a:tc>
                  <a:txBody>
                    <a:bodyPr/>
                    <a:lstStyle/>
                    <a:p>
                      <a:pPr marL="0" marR="0" algn="just">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Type of Author</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Narrative citation, used when citing one or two sources.  </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Parenthetical citation, used when listing sources. </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328180"/>
                  </a:ext>
                </a:extLst>
              </a:tr>
              <a:tr h="1309117">
                <a:tc>
                  <a:txBody>
                    <a:bodyPr/>
                    <a:lstStyle/>
                    <a:p>
                      <a:pPr marL="0" marR="0" algn="just">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One author</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According to Thigpen (2019)…. </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A comparison of a study by Walker (2019) and a study by Thomas (2016)….</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(Thigpen, 2019)</a:t>
                      </a:r>
                    </a:p>
                    <a:p>
                      <a:pPr marL="0" marR="0">
                        <a:lnSpc>
                          <a:spcPct val="120000"/>
                        </a:lnSpc>
                        <a:spcBef>
                          <a:spcPts val="0"/>
                        </a:spcBef>
                        <a:spcAft>
                          <a:spcPts val="0"/>
                        </a:spcAft>
                      </a:pP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(Walker, 2019; Thomas, 2016)</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9503628"/>
                  </a:ext>
                </a:extLst>
              </a:tr>
              <a:tr h="1043487">
                <a:tc>
                  <a:txBody>
                    <a:bodyPr/>
                    <a:lstStyle/>
                    <a:p>
                      <a:pPr marL="0" marR="0" algn="just">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Two authors</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Lucas and Johnson (2018) found that….</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T. Smith and F.  G. Smith (2020) examined…</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(Lucas &amp; Johnson, 2018)</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a:lnSpc>
                          <a:spcPct val="120000"/>
                        </a:lnSpc>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(T. Smith &amp; F. G. Smith, 2020)</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9032928"/>
                  </a:ext>
                </a:extLst>
              </a:tr>
              <a:tr h="512230">
                <a:tc>
                  <a:txBody>
                    <a:bodyPr/>
                    <a:lstStyle/>
                    <a:p>
                      <a:pPr marL="0" marR="0" algn="just">
                        <a:lnSpc>
                          <a:spcPct val="120000"/>
                        </a:lnSpc>
                        <a:spcBef>
                          <a:spcPts val="0"/>
                        </a:spcBef>
                        <a:spcAft>
                          <a:spcPts val="600"/>
                        </a:spcAft>
                      </a:pPr>
                      <a:r>
                        <a:rPr lang="en-US"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Three or more authors – same in all citations</a:t>
                      </a:r>
                      <a:endParaRPr lang="en-US" sz="18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600"/>
                        </a:spcAft>
                      </a:pPr>
                      <a:r>
                        <a:rPr lang="en-US" sz="1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In a study by McDonald et al., (2018), they found</a:t>
                      </a:r>
                      <a:endParaRPr lang="en-US" sz="18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(McDonald et al., 2018)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5914670"/>
                  </a:ext>
                </a:extLst>
              </a:tr>
              <a:tr h="1159992">
                <a:tc>
                  <a:txBody>
                    <a:bodyPr/>
                    <a:lstStyle/>
                    <a:p>
                      <a:pPr marL="0" marR="0">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Group author including abbreviation in first citation</a:t>
                      </a:r>
                      <a:endParaRPr lang="en-US" sz="180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Second citation</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National Association of Social Workers (NASW), 2020</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NASW, 2020</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(National Association of Social Workers [NASW], 2020)</a:t>
                      </a:r>
                      <a:endParaRPr lang="en-US" sz="1800">
                        <a:effectLst/>
                        <a:latin typeface="Arial" panose="020B0604020202020204" pitchFamily="34" charset="0"/>
                        <a:ea typeface="Calibri" panose="020F0502020204030204" pitchFamily="34" charset="0"/>
                        <a:cs typeface="Arial" panose="020B0604020202020204" pitchFamily="34" charset="0"/>
                      </a:endParaRPr>
                    </a:p>
                    <a:p>
                      <a:pPr marL="0" marR="0">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(NASW, 2020)</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4474065"/>
                  </a:ext>
                </a:extLst>
              </a:tr>
              <a:tr h="512230">
                <a:tc>
                  <a:txBody>
                    <a:bodyPr/>
                    <a:lstStyle/>
                    <a:p>
                      <a:pPr marL="0" marR="0">
                        <a:lnSpc>
                          <a:spcPct val="120000"/>
                        </a:lnSpc>
                        <a:spcBef>
                          <a:spcPts val="0"/>
                        </a:spcBef>
                        <a:spcAft>
                          <a:spcPts val="600"/>
                        </a:spcAft>
                      </a:pPr>
                      <a:r>
                        <a:rPr lang="en-US" sz="1800">
                          <a:effectLst/>
                          <a:latin typeface="Arial" panose="020B0604020202020204" pitchFamily="34" charset="0"/>
                          <a:ea typeface="Times New Roman" panose="02020603050405020304" pitchFamily="18" charset="0"/>
                          <a:cs typeface="Arial" panose="020B0604020202020204" pitchFamily="34" charset="0"/>
                        </a:rPr>
                        <a:t>Group author with no abbreviation</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Indiana University, 2020</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20000"/>
                        </a:lnSpc>
                        <a:spcBef>
                          <a:spcPts val="0"/>
                        </a:spcBef>
                        <a:spcAft>
                          <a:spcPts val="60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(Indiana University, 2020)</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3871200"/>
                  </a:ext>
                </a:extLst>
              </a:tr>
            </a:tbl>
          </a:graphicData>
        </a:graphic>
      </p:graphicFrame>
    </p:spTree>
    <p:extLst>
      <p:ext uri="{BB962C8B-B14F-4D97-AF65-F5344CB8AC3E}">
        <p14:creationId xmlns:p14="http://schemas.microsoft.com/office/powerpoint/2010/main" val="4004409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8158" y="152400"/>
            <a:ext cx="7640243" cy="1006929"/>
          </a:xfrm>
        </p:spPr>
        <p:txBody>
          <a:bodyPr>
            <a:normAutofit/>
          </a:bodyPr>
          <a:lstStyle/>
          <a:p>
            <a:pPr algn="ctr"/>
            <a:r>
              <a:rPr lang="en-US" b="1" dirty="0"/>
              <a:t>Scholarly and Professional Writing</a:t>
            </a:r>
          </a:p>
        </p:txBody>
      </p:sp>
      <p:sp>
        <p:nvSpPr>
          <p:cNvPr id="3" name="Content Placeholder 2"/>
          <p:cNvSpPr>
            <a:spLocks noGrp="1"/>
          </p:cNvSpPr>
          <p:nvPr>
            <p:ph idx="1"/>
          </p:nvPr>
        </p:nvSpPr>
        <p:spPr>
          <a:xfrm>
            <a:off x="2156900" y="1289957"/>
            <a:ext cx="7901501" cy="5263243"/>
          </a:xfrm>
        </p:spPr>
        <p:txBody>
          <a:bodyPr>
            <a:normAutofit fontScale="85000" lnSpcReduction="10000"/>
          </a:bodyPr>
          <a:lstStyle/>
          <a:p>
            <a:r>
              <a:rPr lang="en-US" sz="3600" dirty="0"/>
              <a:t>Provide a clear explanation</a:t>
            </a:r>
          </a:p>
          <a:p>
            <a:r>
              <a:rPr lang="en-US" sz="3600" dirty="0"/>
              <a:t>Use accurate punctuation</a:t>
            </a:r>
          </a:p>
          <a:p>
            <a:r>
              <a:rPr lang="en-US" sz="3600" dirty="0"/>
              <a:t>Spell accurately – use spell check in Word</a:t>
            </a:r>
          </a:p>
          <a:p>
            <a:r>
              <a:rPr lang="en-US" sz="3600" dirty="0"/>
              <a:t>Use correct grammar – use grammar check in Word</a:t>
            </a:r>
          </a:p>
          <a:p>
            <a:r>
              <a:rPr lang="en-US" sz="3600" dirty="0"/>
              <a:t>Analyze critically</a:t>
            </a:r>
          </a:p>
          <a:p>
            <a:r>
              <a:rPr lang="en-US" sz="3600" b="1" dirty="0">
                <a:solidFill>
                  <a:schemeClr val="accent1">
                    <a:lumMod val="75000"/>
                  </a:schemeClr>
                </a:solidFill>
              </a:rPr>
              <a:t>Support your arguments with evidence</a:t>
            </a:r>
          </a:p>
          <a:p>
            <a:r>
              <a:rPr lang="en-US" sz="3600" b="1" dirty="0">
                <a:solidFill>
                  <a:schemeClr val="accent6">
                    <a:lumMod val="75000"/>
                  </a:schemeClr>
                </a:solidFill>
              </a:rPr>
              <a:t>Make sure your data is accurate </a:t>
            </a:r>
          </a:p>
          <a:p>
            <a:r>
              <a:rPr lang="en-US" sz="3600" b="1" dirty="0"/>
              <a:t>Give credit </a:t>
            </a:r>
            <a:r>
              <a:rPr lang="en-US" sz="3600" dirty="0"/>
              <a:t>to avoid plagiarism  </a:t>
            </a:r>
          </a:p>
          <a:p>
            <a:endParaRPr lang="en-US" dirty="0"/>
          </a:p>
          <a:p>
            <a:endParaRPr lang="en-US" dirty="0"/>
          </a:p>
        </p:txBody>
      </p:sp>
    </p:spTree>
    <p:extLst>
      <p:ext uri="{BB962C8B-B14F-4D97-AF65-F5344CB8AC3E}">
        <p14:creationId xmlns:p14="http://schemas.microsoft.com/office/powerpoint/2010/main" val="32124889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5104" y="624110"/>
            <a:ext cx="8894098" cy="769613"/>
          </a:xfrm>
        </p:spPr>
        <p:txBody>
          <a:bodyPr/>
          <a:lstStyle/>
          <a:p>
            <a:r>
              <a:rPr lang="en-US" dirty="0"/>
              <a:t>In-Text Citations – Example 1</a:t>
            </a:r>
          </a:p>
        </p:txBody>
      </p:sp>
      <p:sp>
        <p:nvSpPr>
          <p:cNvPr id="3" name="Content Placeholder 2"/>
          <p:cNvSpPr>
            <a:spLocks noGrp="1"/>
          </p:cNvSpPr>
          <p:nvPr>
            <p:ph idx="1"/>
          </p:nvPr>
        </p:nvSpPr>
        <p:spPr>
          <a:xfrm>
            <a:off x="2593604" y="1752145"/>
            <a:ext cx="8785598" cy="5032022"/>
          </a:xfrm>
        </p:spPr>
        <p:txBody>
          <a:bodyPr>
            <a:normAutofit/>
          </a:bodyPr>
          <a:lstStyle/>
          <a:p>
            <a:pPr marL="0" indent="0">
              <a:buNone/>
            </a:pPr>
            <a:r>
              <a:rPr lang="en-CA" sz="2800" b="1" dirty="0"/>
              <a:t>Example below:</a:t>
            </a:r>
            <a:r>
              <a:rPr lang="en-CA" sz="2800" dirty="0"/>
              <a:t> </a:t>
            </a:r>
          </a:p>
          <a:p>
            <a:pPr marL="0" indent="0">
              <a:buNone/>
            </a:pPr>
            <a:endParaRPr lang="en-CA" sz="1000" dirty="0"/>
          </a:p>
          <a:p>
            <a:r>
              <a:rPr lang="en-CA" sz="3200" dirty="0"/>
              <a:t>To provide effective services, social work students need to be better prepared to work with Indigenous peoples, families, and communities (Weaver, </a:t>
            </a:r>
            <a:r>
              <a:rPr lang="en-CA" sz="3200" dirty="0">
                <a:highlight>
                  <a:srgbClr val="FFFF00"/>
                </a:highlight>
              </a:rPr>
              <a:t>1997</a:t>
            </a:r>
            <a:r>
              <a:rPr lang="en-CA" sz="3200" dirty="0">
                <a:highlight>
                  <a:srgbClr val="00FF00"/>
                </a:highlight>
              </a:rPr>
              <a:t>b</a:t>
            </a:r>
            <a:r>
              <a:rPr lang="en-CA" sz="3200" dirty="0"/>
              <a:t>, </a:t>
            </a:r>
            <a:r>
              <a:rPr lang="en-CA" sz="3200" dirty="0">
                <a:highlight>
                  <a:srgbClr val="FFFF00"/>
                </a:highlight>
              </a:rPr>
              <a:t>2005</a:t>
            </a:r>
            <a:r>
              <a:rPr lang="en-CA" sz="3200" dirty="0"/>
              <a:t>).</a:t>
            </a:r>
          </a:p>
          <a:p>
            <a:pPr marL="0" indent="0">
              <a:buNone/>
            </a:pPr>
            <a:endParaRPr lang="en-CA" sz="1000" dirty="0"/>
          </a:p>
          <a:p>
            <a:r>
              <a:rPr lang="en-CA" sz="2200" b="1" i="1" dirty="0"/>
              <a:t>Explanation</a:t>
            </a:r>
            <a:r>
              <a:rPr lang="en-CA" sz="2200" b="1" dirty="0"/>
              <a:t>: </a:t>
            </a:r>
            <a:r>
              <a:rPr lang="en-CA" sz="2200" dirty="0"/>
              <a:t>The date </a:t>
            </a:r>
            <a:r>
              <a:rPr lang="en-CA" sz="2200" i="1" dirty="0">
                <a:highlight>
                  <a:srgbClr val="FFFF00"/>
                </a:highlight>
              </a:rPr>
              <a:t>1997b</a:t>
            </a:r>
            <a:r>
              <a:rPr lang="en-CA" sz="2200" dirty="0"/>
              <a:t> was used because the author of the paragraph has cited two articles by Weaver written in 1997. The first article cited is listed </a:t>
            </a:r>
            <a:r>
              <a:rPr lang="en-CA" sz="2200" u="sng" dirty="0">
                <a:highlight>
                  <a:srgbClr val="FFFF00"/>
                </a:highlight>
              </a:rPr>
              <a:t>1997</a:t>
            </a:r>
            <a:r>
              <a:rPr lang="en-CA" sz="2200" u="sng" dirty="0">
                <a:highlight>
                  <a:srgbClr val="00FF00"/>
                </a:highlight>
              </a:rPr>
              <a:t>a</a:t>
            </a:r>
            <a:r>
              <a:rPr lang="en-CA" sz="2200" dirty="0"/>
              <a:t> and the second article cited is listed as </a:t>
            </a:r>
            <a:r>
              <a:rPr lang="en-CA" sz="2200" dirty="0">
                <a:highlight>
                  <a:srgbClr val="FFFF00"/>
                </a:highlight>
              </a:rPr>
              <a:t>1997b</a:t>
            </a:r>
            <a:r>
              <a:rPr lang="en-CA" sz="2200" dirty="0"/>
              <a:t> in the in-text citation and in the references.</a:t>
            </a:r>
            <a:endParaRPr lang="en-US" sz="2200" dirty="0"/>
          </a:p>
        </p:txBody>
      </p:sp>
    </p:spTree>
    <p:extLst>
      <p:ext uri="{BB962C8B-B14F-4D97-AF65-F5344CB8AC3E}">
        <p14:creationId xmlns:p14="http://schemas.microsoft.com/office/powerpoint/2010/main" val="2885907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348" y="624110"/>
            <a:ext cx="8849853" cy="659000"/>
          </a:xfrm>
        </p:spPr>
        <p:txBody>
          <a:bodyPr/>
          <a:lstStyle/>
          <a:p>
            <a:r>
              <a:rPr lang="en-US" dirty="0"/>
              <a:t>In Text Citations – Example 2</a:t>
            </a:r>
          </a:p>
        </p:txBody>
      </p:sp>
      <p:sp>
        <p:nvSpPr>
          <p:cNvPr id="3" name="Content Placeholder 2"/>
          <p:cNvSpPr>
            <a:spLocks noGrp="1"/>
          </p:cNvSpPr>
          <p:nvPr>
            <p:ph idx="1"/>
          </p:nvPr>
        </p:nvSpPr>
        <p:spPr>
          <a:xfrm>
            <a:off x="2650046" y="1919110"/>
            <a:ext cx="8379198" cy="5350933"/>
          </a:xfrm>
        </p:spPr>
        <p:txBody>
          <a:bodyPr>
            <a:normAutofit/>
          </a:bodyPr>
          <a:lstStyle/>
          <a:p>
            <a:r>
              <a:rPr lang="en-CA" sz="3200" dirty="0"/>
              <a:t>Research has demonstrated that writing is an essential skill that undergraduate students in social work need to develop </a:t>
            </a:r>
            <a:r>
              <a:rPr lang="de-DE" sz="3200" dirty="0"/>
              <a:t>(</a:t>
            </a:r>
            <a:r>
              <a:rPr lang="de-DE" sz="3200" dirty="0">
                <a:highlight>
                  <a:srgbClr val="FFFF00"/>
                </a:highlight>
              </a:rPr>
              <a:t>A</a:t>
            </a:r>
            <a:r>
              <a:rPr lang="de-DE" sz="3200" dirty="0"/>
              <a:t>lter &amp; Adkins, 2001, 2006; </a:t>
            </a:r>
            <a:r>
              <a:rPr lang="de-DE" sz="3200" dirty="0">
                <a:highlight>
                  <a:srgbClr val="FFFF00"/>
                </a:highlight>
              </a:rPr>
              <a:t>H</a:t>
            </a:r>
            <a:r>
              <a:rPr lang="de-DE" sz="3200" dirty="0"/>
              <a:t>orton &amp; Diaz, 2011; </a:t>
            </a:r>
            <a:r>
              <a:rPr lang="de-DE" sz="3200" dirty="0">
                <a:highlight>
                  <a:srgbClr val="FFFF00"/>
                </a:highlight>
              </a:rPr>
              <a:t>W</a:t>
            </a:r>
            <a:r>
              <a:rPr lang="de-DE" sz="3200" dirty="0"/>
              <a:t>aller, 2000)</a:t>
            </a:r>
            <a:r>
              <a:rPr lang="en-CA" sz="3200" dirty="0"/>
              <a:t>.</a:t>
            </a:r>
          </a:p>
          <a:p>
            <a:pPr marL="0" indent="0">
              <a:buNone/>
            </a:pPr>
            <a:endParaRPr lang="en-CA" sz="3200" dirty="0"/>
          </a:p>
          <a:p>
            <a:r>
              <a:rPr lang="en-CA" sz="2400" i="1" dirty="0"/>
              <a:t>Explanation: notice the authors are in </a:t>
            </a:r>
            <a:r>
              <a:rPr lang="en-CA" sz="2400" b="1" i="1" dirty="0"/>
              <a:t>alphabetical order</a:t>
            </a:r>
            <a:r>
              <a:rPr lang="en-CA" sz="2400" i="1" dirty="0"/>
              <a:t>, not ordered by date.</a:t>
            </a:r>
          </a:p>
          <a:p>
            <a:pPr marL="0" indent="0">
              <a:buNone/>
            </a:pPr>
            <a:endParaRPr lang="en-CA" sz="2800" i="1" dirty="0"/>
          </a:p>
        </p:txBody>
      </p:sp>
    </p:spTree>
    <p:extLst>
      <p:ext uri="{BB962C8B-B14F-4D97-AF65-F5344CB8AC3E}">
        <p14:creationId xmlns:p14="http://schemas.microsoft.com/office/powerpoint/2010/main" val="2822488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7620" y="624110"/>
            <a:ext cx="9041582" cy="662823"/>
          </a:xfrm>
        </p:spPr>
        <p:txBody>
          <a:bodyPr/>
          <a:lstStyle/>
          <a:p>
            <a:r>
              <a:rPr lang="en-US" dirty="0"/>
              <a:t>Examples 3 of In Text Citations</a:t>
            </a:r>
          </a:p>
        </p:txBody>
      </p:sp>
      <p:sp>
        <p:nvSpPr>
          <p:cNvPr id="3" name="Content Placeholder 2"/>
          <p:cNvSpPr>
            <a:spLocks noGrp="1"/>
          </p:cNvSpPr>
          <p:nvPr>
            <p:ph idx="1"/>
          </p:nvPr>
        </p:nvSpPr>
        <p:spPr>
          <a:xfrm>
            <a:off x="2223910" y="1783644"/>
            <a:ext cx="9539111" cy="5418667"/>
          </a:xfrm>
        </p:spPr>
        <p:txBody>
          <a:bodyPr>
            <a:noAutofit/>
          </a:bodyPr>
          <a:lstStyle/>
          <a:p>
            <a:r>
              <a:rPr lang="en-GB" sz="3200" dirty="0"/>
              <a:t>Baskin (2005b) stated that </a:t>
            </a:r>
            <a:r>
              <a:rPr lang="en-GB" sz="3200" dirty="0">
                <a:highlight>
                  <a:srgbClr val="FFFF00"/>
                </a:highlight>
              </a:rPr>
              <a:t>“[t]</a:t>
            </a:r>
            <a:r>
              <a:rPr lang="en-GB" sz="3200" dirty="0"/>
              <a:t>here is much anecdotal evidence from Aboriginal helpers on how current social work education does not represent them, their world views </a:t>
            </a:r>
            <a:r>
              <a:rPr lang="en-GB" sz="3200" dirty="0">
                <a:highlight>
                  <a:srgbClr val="FFFF00"/>
                </a:highlight>
              </a:rPr>
              <a:t>[sic] </a:t>
            </a:r>
            <a:r>
              <a:rPr lang="en-GB" sz="3200" dirty="0"/>
              <a:t>or the situations in their communities” (p. 2).</a:t>
            </a:r>
          </a:p>
          <a:p>
            <a:pPr marL="0" indent="0">
              <a:buNone/>
            </a:pPr>
            <a:endParaRPr lang="en-GB" sz="3200" dirty="0"/>
          </a:p>
          <a:p>
            <a:r>
              <a:rPr lang="en-GB" sz="2400" dirty="0"/>
              <a:t>Explanation: [sic] is a Latin word used in older texts. It indicates a style or error. It means the person writing the quote thinks the reader of the quote could think it was misquoted.</a:t>
            </a:r>
            <a:endParaRPr lang="en-US" sz="2400" dirty="0"/>
          </a:p>
        </p:txBody>
      </p:sp>
    </p:spTree>
    <p:extLst>
      <p:ext uri="{BB962C8B-B14F-4D97-AF65-F5344CB8AC3E}">
        <p14:creationId xmlns:p14="http://schemas.microsoft.com/office/powerpoint/2010/main" val="1162844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668" y="228600"/>
            <a:ext cx="8496300" cy="1280890"/>
          </a:xfrm>
        </p:spPr>
        <p:txBody>
          <a:bodyPr>
            <a:normAutofit/>
          </a:bodyPr>
          <a:lstStyle/>
          <a:p>
            <a:r>
              <a:rPr lang="en-US" dirty="0"/>
              <a:t>Citing Multiple Authors and Sources</a:t>
            </a:r>
          </a:p>
        </p:txBody>
      </p:sp>
      <p:sp>
        <p:nvSpPr>
          <p:cNvPr id="3" name="Content Placeholder 2"/>
          <p:cNvSpPr>
            <a:spLocks noGrp="1"/>
          </p:cNvSpPr>
          <p:nvPr>
            <p:ph idx="1"/>
          </p:nvPr>
        </p:nvSpPr>
        <p:spPr>
          <a:xfrm>
            <a:off x="1951567" y="1509490"/>
            <a:ext cx="8496300" cy="5473700"/>
          </a:xfrm>
        </p:spPr>
        <p:txBody>
          <a:bodyPr>
            <a:normAutofit/>
          </a:bodyPr>
          <a:lstStyle/>
          <a:p>
            <a:r>
              <a:rPr lang="en-GB" sz="2800" dirty="0"/>
              <a:t>Twenty years after a study by Shaughnessy and Brown (1979), Weaver (</a:t>
            </a:r>
            <a:r>
              <a:rPr lang="en-GB" sz="2800" dirty="0">
                <a:highlight>
                  <a:srgbClr val="FFFF00"/>
                </a:highlight>
              </a:rPr>
              <a:t>1999</a:t>
            </a:r>
            <a:r>
              <a:rPr lang="en-GB" sz="2800" dirty="0"/>
              <a:t>) conducted a similar study. Weaver surveyed 62 U.S. social workers and social work students who were </a:t>
            </a:r>
            <a:r>
              <a:rPr lang="en-GB" sz="2800" i="1" dirty="0"/>
              <a:t>Native American. </a:t>
            </a:r>
            <a:r>
              <a:rPr lang="en-GB" sz="2800" dirty="0"/>
              <a:t>Weaver identified the “knowledge, skills, and values [were found to be] necessary for culturally competent service provision to Native American clients” (p. 218). </a:t>
            </a:r>
          </a:p>
          <a:p>
            <a:r>
              <a:rPr lang="en-GB" sz="2400" i="1" dirty="0"/>
              <a:t>Explanation: Note the words “were found to be” were inserted into the quote. </a:t>
            </a:r>
            <a:r>
              <a:rPr lang="en-GB" sz="2400" b="1" i="1" dirty="0"/>
              <a:t>Brackets indicate your insertion. </a:t>
            </a:r>
            <a:endParaRPr lang="en-US" sz="2400" b="1" i="1" dirty="0"/>
          </a:p>
        </p:txBody>
      </p:sp>
    </p:spTree>
    <p:extLst>
      <p:ext uri="{BB962C8B-B14F-4D97-AF65-F5344CB8AC3E}">
        <p14:creationId xmlns:p14="http://schemas.microsoft.com/office/powerpoint/2010/main" val="442532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CC78-BD80-4E22-B20B-64CC5B912BCC}"/>
              </a:ext>
            </a:extLst>
          </p:cNvPr>
          <p:cNvSpPr>
            <a:spLocks noGrp="1"/>
          </p:cNvSpPr>
          <p:nvPr>
            <p:ph type="title"/>
          </p:nvPr>
        </p:nvSpPr>
        <p:spPr>
          <a:xfrm>
            <a:off x="2298699" y="14111"/>
            <a:ext cx="9205913" cy="1244600"/>
          </a:xfrm>
        </p:spPr>
        <p:txBody>
          <a:bodyPr/>
          <a:lstStyle/>
          <a:p>
            <a:r>
              <a:rPr lang="en-US" dirty="0"/>
              <a:t>In Text Citations for Quotations – </a:t>
            </a:r>
            <a:br>
              <a:rPr lang="en-US" dirty="0"/>
            </a:br>
            <a:r>
              <a:rPr lang="en-US" dirty="0"/>
              <a:t>Add Page </a:t>
            </a:r>
            <a:r>
              <a:rPr lang="en-US" dirty="0" err="1"/>
              <a:t>Numberss</a:t>
            </a:r>
            <a:endParaRPr lang="en-US" dirty="0"/>
          </a:p>
        </p:txBody>
      </p:sp>
      <p:sp>
        <p:nvSpPr>
          <p:cNvPr id="3" name="Content Placeholder 2">
            <a:extLst>
              <a:ext uri="{FF2B5EF4-FFF2-40B4-BE49-F238E27FC236}">
                <a16:creationId xmlns:a16="http://schemas.microsoft.com/office/drawing/2014/main" id="{165D13B7-E75E-4AFA-AC32-98962BF3BD93}"/>
              </a:ext>
            </a:extLst>
          </p:cNvPr>
          <p:cNvSpPr>
            <a:spLocks noGrp="1"/>
          </p:cNvSpPr>
          <p:nvPr>
            <p:ph idx="1"/>
          </p:nvPr>
        </p:nvSpPr>
        <p:spPr>
          <a:xfrm>
            <a:off x="1659466" y="1639711"/>
            <a:ext cx="9574212" cy="5410200"/>
          </a:xfrm>
        </p:spPr>
        <p:txBody>
          <a:bodyPr>
            <a:normAutofit/>
          </a:bodyPr>
          <a:lstStyle/>
          <a:p>
            <a:r>
              <a:rPr lang="en-US" sz="2800" dirty="0"/>
              <a:t>According to </a:t>
            </a:r>
            <a:r>
              <a:rPr lang="en-US" sz="2800" dirty="0">
                <a:highlight>
                  <a:srgbClr val="FFFF00"/>
                </a:highlight>
              </a:rPr>
              <a:t>Tamburro and Harris (2016), </a:t>
            </a:r>
            <a:r>
              <a:rPr lang="en-US" sz="2800" dirty="0"/>
              <a:t>“[d]</a:t>
            </a:r>
            <a:r>
              <a:rPr lang="en-US" sz="2800" dirty="0" err="1"/>
              <a:t>ecades</a:t>
            </a:r>
            <a:r>
              <a:rPr lang="en-US" sz="2800" dirty="0"/>
              <a:t> of research demonstrates that many social work undergraduate students need to develop more effective writing skills (Alter &amp; Adkins, 2001, 2006; Horton &amp; Diaz, 2011; Waller, 2000)” (p. 51). </a:t>
            </a:r>
          </a:p>
          <a:p>
            <a:r>
              <a:rPr lang="en-US" sz="2800" dirty="0"/>
              <a:t>“Decades of research demonstrates that many social work undergraduate students need to develop more effective writing skills (Alter &amp; Adkins, 2001, 2006; Horton &amp; Diaz, 2011; Waller, 2000)” </a:t>
            </a:r>
            <a:r>
              <a:rPr lang="en-US" sz="2800" dirty="0">
                <a:highlight>
                  <a:srgbClr val="FFFF00"/>
                </a:highlight>
              </a:rPr>
              <a:t>(Tamburro &amp; Harris, 2016, p. 51). </a:t>
            </a:r>
          </a:p>
        </p:txBody>
      </p:sp>
    </p:spTree>
    <p:extLst>
      <p:ext uri="{BB962C8B-B14F-4D97-AF65-F5344CB8AC3E}">
        <p14:creationId xmlns:p14="http://schemas.microsoft.com/office/powerpoint/2010/main" val="3026651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9900" y="0"/>
            <a:ext cx="9613900" cy="1166191"/>
          </a:xfrm>
        </p:spPr>
        <p:txBody>
          <a:bodyPr>
            <a:normAutofit fontScale="90000"/>
          </a:bodyPr>
          <a:lstStyle/>
          <a:p>
            <a:r>
              <a:rPr lang="en-US" dirty="0"/>
              <a:t>In-Text Citations for Quotations if There Are No Page Numbers</a:t>
            </a:r>
          </a:p>
        </p:txBody>
      </p:sp>
      <p:sp>
        <p:nvSpPr>
          <p:cNvPr id="3" name="Content Placeholder 2"/>
          <p:cNvSpPr>
            <a:spLocks noGrp="1"/>
          </p:cNvSpPr>
          <p:nvPr>
            <p:ph idx="1"/>
          </p:nvPr>
        </p:nvSpPr>
        <p:spPr>
          <a:xfrm>
            <a:off x="1739900" y="1424609"/>
            <a:ext cx="10020300" cy="5246066"/>
          </a:xfrm>
        </p:spPr>
        <p:txBody>
          <a:bodyPr>
            <a:normAutofit fontScale="92500"/>
          </a:bodyPr>
          <a:lstStyle/>
          <a:p>
            <a:r>
              <a:rPr lang="en-US" sz="2400" dirty="0"/>
              <a:t>“Webpages, include the heading or section name, paragraph number, combine section name and paragraph number” </a:t>
            </a:r>
            <a:r>
              <a:rPr lang="en-US" sz="1900" dirty="0"/>
              <a:t>(</a:t>
            </a:r>
            <a:r>
              <a:rPr lang="en-US" sz="1900" dirty="0">
                <a:hlinkClick r:id="rId2"/>
              </a:rPr>
              <a:t>https://apastyle.apa.org/</a:t>
            </a:r>
            <a:r>
              <a:rPr lang="en-US" sz="1900" dirty="0"/>
              <a:t>). </a:t>
            </a:r>
            <a:endParaRPr lang="en-US" sz="2400" dirty="0"/>
          </a:p>
          <a:p>
            <a:pPr marL="0" indent="0">
              <a:buNone/>
            </a:pPr>
            <a:r>
              <a:rPr lang="en-US" sz="2400" b="1" dirty="0"/>
              <a:t>Example: “</a:t>
            </a:r>
            <a:r>
              <a:rPr lang="en-US" sz="2400" dirty="0"/>
              <a:t>People planning for retirement need more than just money—they also ‘need to stockpile their emotional reserves’ to ensure adequate support from family and friends (Chamberlin, 2014, para. 1)” </a:t>
            </a:r>
            <a:r>
              <a:rPr lang="en-US" sz="1900" dirty="0"/>
              <a:t>(</a:t>
            </a:r>
            <a:r>
              <a:rPr lang="en-US" sz="1900" dirty="0">
                <a:hlinkClick r:id="rId2"/>
              </a:rPr>
              <a:t>https://apastyle.apa.org/</a:t>
            </a:r>
            <a:r>
              <a:rPr lang="en-US" sz="1900" dirty="0"/>
              <a:t>). </a:t>
            </a:r>
            <a:endParaRPr lang="en-US" sz="2600" dirty="0"/>
          </a:p>
          <a:p>
            <a:endParaRPr lang="en-US" sz="2600" dirty="0"/>
          </a:p>
          <a:p>
            <a:r>
              <a:rPr lang="en-US" sz="2400" dirty="0"/>
              <a:t>If there is no page number, include “canonically numbered sections.”</a:t>
            </a:r>
          </a:p>
          <a:p>
            <a:pPr marL="0" indent="0">
              <a:buNone/>
            </a:pPr>
            <a:r>
              <a:rPr lang="en-US" sz="2400" b="1" dirty="0"/>
              <a:t>Example: </a:t>
            </a:r>
            <a:r>
              <a:rPr lang="en-US" sz="2400" dirty="0"/>
              <a:t>The National Association of Social Workers Code of Ethics Section 2 explains social worker’s ethical responsibilities to colleagues. </a:t>
            </a:r>
            <a:r>
              <a:rPr lang="en-US" sz="2400" dirty="0">
                <a:highlight>
                  <a:srgbClr val="FFFF00"/>
                </a:highlight>
              </a:rPr>
              <a:t>2.01</a:t>
            </a:r>
            <a:r>
              <a:rPr lang="en-US" sz="2400" dirty="0"/>
              <a:t> Respect states “(a) Social workers should treat colleagues with respect and should represent accurately and fairly the qualifications, views, and obligations of colleagues.”</a:t>
            </a:r>
            <a:endParaRPr lang="en-US" sz="2000" dirty="0"/>
          </a:p>
        </p:txBody>
      </p:sp>
    </p:spTree>
    <p:extLst>
      <p:ext uri="{BB962C8B-B14F-4D97-AF65-F5344CB8AC3E}">
        <p14:creationId xmlns:p14="http://schemas.microsoft.com/office/powerpoint/2010/main" val="2204515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600" y="281210"/>
            <a:ext cx="8774112" cy="645890"/>
          </a:xfrm>
        </p:spPr>
        <p:txBody>
          <a:bodyPr>
            <a:normAutofit/>
          </a:bodyPr>
          <a:lstStyle/>
          <a:p>
            <a:r>
              <a:rPr lang="en-US" dirty="0"/>
              <a:t>In-Text Citations with 3 or More Authors</a:t>
            </a:r>
          </a:p>
        </p:txBody>
      </p:sp>
      <p:sp>
        <p:nvSpPr>
          <p:cNvPr id="3" name="Content Placeholder 2"/>
          <p:cNvSpPr>
            <a:spLocks noGrp="1"/>
          </p:cNvSpPr>
          <p:nvPr>
            <p:ph idx="1"/>
          </p:nvPr>
        </p:nvSpPr>
        <p:spPr>
          <a:xfrm>
            <a:off x="1566510" y="1457678"/>
            <a:ext cx="9639300" cy="5746655"/>
          </a:xfrm>
        </p:spPr>
        <p:txBody>
          <a:bodyPr>
            <a:normAutofit/>
          </a:bodyPr>
          <a:lstStyle/>
          <a:p>
            <a:r>
              <a:rPr lang="en-US" sz="2400" dirty="0"/>
              <a:t>The </a:t>
            </a:r>
            <a:r>
              <a:rPr lang="en-US" sz="2400" b="1" dirty="0"/>
              <a:t>first citation and subsequent citations </a:t>
            </a:r>
            <a:r>
              <a:rPr lang="en-US" sz="2400" dirty="0"/>
              <a:t>of three more authors now includes the </a:t>
            </a:r>
            <a:r>
              <a:rPr lang="en-US" sz="2400" b="1" dirty="0">
                <a:solidFill>
                  <a:schemeClr val="accent1">
                    <a:lumMod val="75000"/>
                  </a:schemeClr>
                </a:solidFill>
              </a:rPr>
              <a:t>first (primary author) and et al</a:t>
            </a:r>
            <a:r>
              <a:rPr lang="en-US" sz="2400" dirty="0"/>
              <a:t>. </a:t>
            </a:r>
            <a:r>
              <a:rPr lang="en-US" sz="2400" i="1" dirty="0"/>
              <a:t>Et al. </a:t>
            </a:r>
            <a:r>
              <a:rPr lang="en-US" sz="2400" dirty="0"/>
              <a:t>is a Latin abbreviation for et alia, which means “and others”.</a:t>
            </a:r>
          </a:p>
          <a:p>
            <a:r>
              <a:rPr lang="en-US" sz="2400" dirty="0"/>
              <a:t>Repeating a citation</a:t>
            </a:r>
          </a:p>
          <a:p>
            <a:pPr lvl="1" fontAlgn="t"/>
            <a:r>
              <a:rPr lang="en-US" sz="2400" dirty="0"/>
              <a:t>Include the author(s) and year for every parenthetical in-text citation.</a:t>
            </a:r>
          </a:p>
          <a:p>
            <a:pPr lvl="1" fontAlgn="t"/>
            <a:r>
              <a:rPr lang="en-US" sz="2400" dirty="0"/>
              <a:t>Do not repeat the year for narrative in text citations the second and subsequent times they appear in a </a:t>
            </a:r>
            <a:r>
              <a:rPr lang="en-US" sz="2400" i="1" dirty="0"/>
              <a:t>single paragraph</a:t>
            </a:r>
            <a:r>
              <a:rPr lang="en-US" sz="2400" dirty="0"/>
              <a:t>. Follow this guideline with each new paragraph (i.e., include the year in the first narrative citation in a new paragraph).</a:t>
            </a:r>
          </a:p>
          <a:p>
            <a:pPr lvl="1" fontAlgn="t"/>
            <a:r>
              <a:rPr lang="en-US" dirty="0">
                <a:hlinkClick r:id="rId2"/>
              </a:rPr>
              <a:t>https://apastyle.apa.org/style-grammar-guidelines/citations/basic-principles/author-date#parenthetical-narrative</a:t>
            </a:r>
            <a:r>
              <a:rPr lang="en-US" dirty="0"/>
              <a:t> </a:t>
            </a:r>
          </a:p>
          <a:p>
            <a:endParaRPr lang="en-US" dirty="0"/>
          </a:p>
          <a:p>
            <a:endParaRPr lang="en-US" dirty="0"/>
          </a:p>
        </p:txBody>
      </p:sp>
    </p:spTree>
    <p:extLst>
      <p:ext uri="{BB962C8B-B14F-4D97-AF65-F5344CB8AC3E}">
        <p14:creationId xmlns:p14="http://schemas.microsoft.com/office/powerpoint/2010/main" val="1847590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A7FC-2F30-4C98-998E-A5E798BAC775}"/>
              </a:ext>
            </a:extLst>
          </p:cNvPr>
          <p:cNvSpPr>
            <a:spLocks noGrp="1"/>
          </p:cNvSpPr>
          <p:nvPr>
            <p:ph type="title"/>
          </p:nvPr>
        </p:nvSpPr>
        <p:spPr>
          <a:xfrm>
            <a:off x="2589212" y="203200"/>
            <a:ext cx="8915401" cy="1092200"/>
          </a:xfrm>
        </p:spPr>
        <p:txBody>
          <a:bodyPr>
            <a:normAutofit fontScale="90000"/>
          </a:bodyPr>
          <a:lstStyle/>
          <a:p>
            <a:r>
              <a:rPr lang="en-US" dirty="0"/>
              <a:t>In-Text Citation for the </a:t>
            </a:r>
            <a:r>
              <a:rPr lang="en-US" b="1" dirty="0"/>
              <a:t>First Citation and Subsequent Citations </a:t>
            </a:r>
            <a:r>
              <a:rPr lang="en-US" dirty="0"/>
              <a:t>of three more authors </a:t>
            </a:r>
          </a:p>
        </p:txBody>
      </p:sp>
      <p:sp>
        <p:nvSpPr>
          <p:cNvPr id="3" name="Content Placeholder 2">
            <a:extLst>
              <a:ext uri="{FF2B5EF4-FFF2-40B4-BE49-F238E27FC236}">
                <a16:creationId xmlns:a16="http://schemas.microsoft.com/office/drawing/2014/main" id="{33EEC28F-4EF7-4566-8C99-134A50CD4044}"/>
              </a:ext>
            </a:extLst>
          </p:cNvPr>
          <p:cNvSpPr>
            <a:spLocks noGrp="1"/>
          </p:cNvSpPr>
          <p:nvPr>
            <p:ph idx="1"/>
          </p:nvPr>
        </p:nvSpPr>
        <p:spPr>
          <a:xfrm>
            <a:off x="2019301" y="1837267"/>
            <a:ext cx="9485312" cy="5359400"/>
          </a:xfrm>
        </p:spPr>
        <p:txBody>
          <a:bodyPr>
            <a:normAutofit/>
          </a:bodyPr>
          <a:lstStyle/>
          <a:p>
            <a:pPr marL="0" indent="0">
              <a:buNone/>
            </a:pPr>
            <a:r>
              <a:rPr lang="en-US" sz="2400" b="1" dirty="0"/>
              <a:t>Example:</a:t>
            </a:r>
          </a:p>
          <a:p>
            <a:pPr marL="0" indent="0">
              <a:buNone/>
            </a:pPr>
            <a:endParaRPr lang="en-US" sz="1400" b="1" dirty="0"/>
          </a:p>
          <a:p>
            <a:r>
              <a:rPr lang="en-US" sz="2400" dirty="0"/>
              <a:t>Chang et al. (2019), provide some guidance about asking questions.  They suggest that leading questions are a subtle form of giving advice and should be avoided, at least until the client has established concrete goals (Baxter et al., 2013).  Also, clients may feel interrogated if the practitioner asks questions without exploring the meaning of the answers (Chang et al.). In addition, Chang et al. indicated that asking more than one question at the same the same time can be confusing. </a:t>
            </a:r>
          </a:p>
          <a:p>
            <a:endParaRPr lang="en-US" sz="2800" dirty="0"/>
          </a:p>
        </p:txBody>
      </p:sp>
    </p:spTree>
    <p:extLst>
      <p:ext uri="{BB962C8B-B14F-4D97-AF65-F5344CB8AC3E}">
        <p14:creationId xmlns:p14="http://schemas.microsoft.com/office/powerpoint/2010/main" val="2456756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F9947-186B-4F0F-894C-561E88242DEA}"/>
              </a:ext>
            </a:extLst>
          </p:cNvPr>
          <p:cNvSpPr>
            <a:spLocks noGrp="1"/>
          </p:cNvSpPr>
          <p:nvPr>
            <p:ph type="title"/>
          </p:nvPr>
        </p:nvSpPr>
        <p:spPr>
          <a:xfrm>
            <a:off x="2462213" y="292100"/>
            <a:ext cx="8915400" cy="633190"/>
          </a:xfrm>
        </p:spPr>
        <p:txBody>
          <a:bodyPr>
            <a:normAutofit fontScale="90000"/>
          </a:bodyPr>
          <a:lstStyle/>
          <a:p>
            <a:r>
              <a:rPr lang="en-US" dirty="0"/>
              <a:t>In-Text Citations Repeating a Citation</a:t>
            </a:r>
            <a:br>
              <a:rPr lang="en-US" dirty="0"/>
            </a:br>
            <a:endParaRPr lang="en-US" dirty="0"/>
          </a:p>
        </p:txBody>
      </p:sp>
      <p:sp>
        <p:nvSpPr>
          <p:cNvPr id="3" name="Content Placeholder 2">
            <a:extLst>
              <a:ext uri="{FF2B5EF4-FFF2-40B4-BE49-F238E27FC236}">
                <a16:creationId xmlns:a16="http://schemas.microsoft.com/office/drawing/2014/main" id="{BDA8F84E-76D2-4558-9899-1A0F69DA3014}"/>
              </a:ext>
            </a:extLst>
          </p:cNvPr>
          <p:cNvSpPr>
            <a:spLocks noGrp="1"/>
          </p:cNvSpPr>
          <p:nvPr>
            <p:ph idx="1"/>
          </p:nvPr>
        </p:nvSpPr>
        <p:spPr>
          <a:xfrm>
            <a:off x="1943101" y="1230089"/>
            <a:ext cx="9434512" cy="5843810"/>
          </a:xfrm>
        </p:spPr>
        <p:txBody>
          <a:bodyPr>
            <a:normAutofit/>
          </a:bodyPr>
          <a:lstStyle/>
          <a:p>
            <a:pPr lvl="1" fontAlgn="t"/>
            <a:r>
              <a:rPr lang="en-US" sz="2400" dirty="0"/>
              <a:t>Cite </a:t>
            </a:r>
            <a:r>
              <a:rPr lang="en-US" sz="2400" dirty="0">
                <a:solidFill>
                  <a:schemeClr val="accent1">
                    <a:lumMod val="75000"/>
                  </a:schemeClr>
                </a:solidFill>
                <a:hlinkClick r:id="rId2" tooltip="multiple-works-page-config">
                  <a:extLst>
                    <a:ext uri="{A12FA001-AC4F-418D-AE19-62706E023703}">
                      <ahyp:hlinkClr xmlns:ahyp="http://schemas.microsoft.com/office/drawing/2018/hyperlinkcolor" val="tx"/>
                    </a:ext>
                  </a:extLst>
                </a:hlinkClick>
              </a:rPr>
              <a:t>multiple works</a:t>
            </a:r>
            <a:r>
              <a:rPr lang="en-US" sz="2400" dirty="0">
                <a:solidFill>
                  <a:schemeClr val="accent1">
                    <a:lumMod val="75000"/>
                  </a:schemeClr>
                </a:solidFill>
              </a:rPr>
              <a:t> </a:t>
            </a:r>
            <a:r>
              <a:rPr lang="en-US" sz="2400" dirty="0"/>
              <a:t>by using the same author or authors, regardless of the publication years, </a:t>
            </a:r>
            <a:r>
              <a:rPr lang="en-US" sz="2400" b="1" dirty="0"/>
              <a:t>include the date in every in-text citation </a:t>
            </a:r>
            <a:r>
              <a:rPr lang="en-US" sz="2400" dirty="0"/>
              <a:t>to prevent ambiguity.</a:t>
            </a:r>
          </a:p>
          <a:p>
            <a:pPr lvl="1" fontAlgn="t"/>
            <a:r>
              <a:rPr lang="en-US" sz="2400" b="1" dirty="0"/>
              <a:t>Explanation: </a:t>
            </a:r>
            <a:r>
              <a:rPr lang="en-US" sz="2400" dirty="0"/>
              <a:t>Gonzales and Brown (2017) and Gonzales and Brown (2019), include the year with every citation, even when one of the references is cited multiple times in a single paragraph. </a:t>
            </a:r>
          </a:p>
          <a:p>
            <a:pPr marL="457200" lvl="1" indent="0" fontAlgn="t">
              <a:buNone/>
            </a:pPr>
            <a:r>
              <a:rPr lang="en-US" sz="2400" b="1" dirty="0"/>
              <a:t>Example: </a:t>
            </a:r>
          </a:p>
          <a:p>
            <a:pPr lvl="1" fontAlgn="t"/>
            <a:r>
              <a:rPr lang="en-US" sz="2000" dirty="0"/>
              <a:t>Although advice is often given in ordinary conversations, according to Chang et al. (2014) and Chang et al. (2019), </a:t>
            </a:r>
            <a:r>
              <a:rPr lang="en-CA" sz="2000" dirty="0"/>
              <a:t>it is not helpful social workers to offer advice. They suggest helping clients sort out their own decisions, because giving advice can reinforce the practitioner’s power and authority.  Also, offering excuses and reassuring is generally inappropriate(</a:t>
            </a:r>
            <a:r>
              <a:rPr lang="en-US" sz="2000" dirty="0"/>
              <a:t>Chang et al., 2009; Chang et al., 2019)</a:t>
            </a:r>
            <a:r>
              <a:rPr lang="en-CA" sz="2000" dirty="0"/>
              <a:t>.  </a:t>
            </a:r>
            <a:endParaRPr lang="en-US" sz="2000" dirty="0"/>
          </a:p>
          <a:p>
            <a:endParaRPr lang="en-US" dirty="0"/>
          </a:p>
        </p:txBody>
      </p:sp>
    </p:spTree>
    <p:extLst>
      <p:ext uri="{BB962C8B-B14F-4D97-AF65-F5344CB8AC3E}">
        <p14:creationId xmlns:p14="http://schemas.microsoft.com/office/powerpoint/2010/main" val="2086495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65126"/>
            <a:ext cx="9372600" cy="603866"/>
          </a:xfrm>
        </p:spPr>
        <p:txBody>
          <a:bodyPr>
            <a:normAutofit fontScale="90000"/>
          </a:bodyPr>
          <a:lstStyle/>
          <a:p>
            <a:r>
              <a:rPr lang="en-US" dirty="0"/>
              <a:t>Quotations</a:t>
            </a:r>
          </a:p>
        </p:txBody>
      </p:sp>
      <p:sp>
        <p:nvSpPr>
          <p:cNvPr id="3" name="Content Placeholder 2"/>
          <p:cNvSpPr>
            <a:spLocks noGrp="1"/>
          </p:cNvSpPr>
          <p:nvPr>
            <p:ph idx="1"/>
          </p:nvPr>
        </p:nvSpPr>
        <p:spPr>
          <a:xfrm>
            <a:off x="1885950" y="1759214"/>
            <a:ext cx="9563100" cy="5622877"/>
          </a:xfrm>
        </p:spPr>
        <p:txBody>
          <a:bodyPr>
            <a:normAutofit/>
          </a:bodyPr>
          <a:lstStyle/>
          <a:p>
            <a:r>
              <a:rPr lang="en-US" sz="2400" dirty="0"/>
              <a:t>For quotations of </a:t>
            </a:r>
            <a:r>
              <a:rPr lang="en-US" sz="2400" b="1" dirty="0"/>
              <a:t>fewer than 40 words [not including the citation]</a:t>
            </a:r>
            <a:r>
              <a:rPr lang="en-US" sz="2400" dirty="0"/>
              <a:t>, add </a:t>
            </a:r>
            <a:r>
              <a:rPr lang="en-US" sz="2400" i="1" dirty="0"/>
              <a:t>quotation marks around the words </a:t>
            </a:r>
            <a:r>
              <a:rPr lang="en-US" sz="2400" dirty="0"/>
              <a:t>and incorporate the quote into your own text—there is no additional formatting needed.</a:t>
            </a:r>
          </a:p>
          <a:p>
            <a:pPr marL="0" indent="0">
              <a:buNone/>
            </a:pPr>
            <a:endParaRPr lang="en-US" sz="1100" b="1" dirty="0"/>
          </a:p>
          <a:p>
            <a:pPr marL="0" indent="0">
              <a:buNone/>
            </a:pPr>
            <a:r>
              <a:rPr lang="en-US" sz="2400" b="1" dirty="0"/>
              <a:t>Example: </a:t>
            </a:r>
          </a:p>
          <a:p>
            <a:pPr marL="0" indent="0">
              <a:buNone/>
            </a:pPr>
            <a:r>
              <a:rPr lang="en-US" sz="2400" dirty="0"/>
              <a:t>Effective teams can be difficult to describe because “high performance along one domain does not translate to high performance along another” (Ervin et al., 2018, </a:t>
            </a:r>
            <a:r>
              <a:rPr lang="en-US" sz="2400" dirty="0">
                <a:highlight>
                  <a:srgbClr val="FFFF00"/>
                </a:highlight>
              </a:rPr>
              <a:t>p. 470</a:t>
            </a:r>
            <a:r>
              <a:rPr lang="en-US" sz="2400" dirty="0"/>
              <a:t>).</a:t>
            </a:r>
          </a:p>
          <a:p>
            <a:pPr marL="0" indent="0">
              <a:buNone/>
            </a:pPr>
            <a:endParaRPr lang="en-US" sz="1100" dirty="0"/>
          </a:p>
          <a:p>
            <a:r>
              <a:rPr lang="en-US" sz="2400" dirty="0"/>
              <a:t>Place a parenthetical citation either immediately after the quotation or at the end of the sentence.</a:t>
            </a:r>
          </a:p>
        </p:txBody>
      </p:sp>
    </p:spTree>
    <p:extLst>
      <p:ext uri="{BB962C8B-B14F-4D97-AF65-F5344CB8AC3E}">
        <p14:creationId xmlns:p14="http://schemas.microsoft.com/office/powerpoint/2010/main" val="1432317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23158"/>
            <a:ext cx="6781800" cy="1278685"/>
          </a:xfrm>
        </p:spPr>
        <p:txBody>
          <a:bodyPr>
            <a:normAutofit/>
          </a:bodyPr>
          <a:lstStyle/>
          <a:p>
            <a:pPr algn="ctr"/>
            <a:r>
              <a:rPr lang="en-US" dirty="0"/>
              <a:t>National Association of </a:t>
            </a:r>
            <a:br>
              <a:rPr lang="en-US" dirty="0"/>
            </a:br>
            <a:r>
              <a:rPr lang="en-US" dirty="0"/>
              <a:t>Social Workers Code of Ethics </a:t>
            </a:r>
          </a:p>
        </p:txBody>
      </p:sp>
      <p:sp>
        <p:nvSpPr>
          <p:cNvPr id="3" name="Content Placeholder 2"/>
          <p:cNvSpPr>
            <a:spLocks noGrp="1"/>
          </p:cNvSpPr>
          <p:nvPr>
            <p:ph idx="1"/>
          </p:nvPr>
        </p:nvSpPr>
        <p:spPr>
          <a:xfrm>
            <a:off x="1494064" y="1667530"/>
            <a:ext cx="10042072" cy="5475515"/>
          </a:xfrm>
        </p:spPr>
        <p:txBody>
          <a:bodyPr>
            <a:normAutofit/>
          </a:bodyPr>
          <a:lstStyle/>
          <a:p>
            <a:r>
              <a:rPr lang="en-US" sz="2800" dirty="0"/>
              <a:t>Code of Ethics identify several types of reports that are written by social workers:</a:t>
            </a:r>
          </a:p>
          <a:p>
            <a:pPr lvl="1"/>
            <a:r>
              <a:rPr lang="en-US" sz="2800" dirty="0"/>
              <a:t>Reports to courts and police in the case of abuse, neglect, risk of self-harm, or harm to others.</a:t>
            </a:r>
          </a:p>
          <a:p>
            <a:pPr lvl="1"/>
            <a:r>
              <a:rPr lang="en-US" sz="2800" dirty="0"/>
              <a:t>Case records, which can be examined by clients and subpoenaed by courts.</a:t>
            </a:r>
          </a:p>
          <a:p>
            <a:r>
              <a:rPr lang="en-US" sz="2800" dirty="0">
                <a:solidFill>
                  <a:schemeClr val="accent1">
                    <a:lumMod val="75000"/>
                  </a:schemeClr>
                </a:solidFill>
              </a:rPr>
              <a:t>Reports and records must be written clearly, accurately.</a:t>
            </a:r>
          </a:p>
          <a:p>
            <a:r>
              <a:rPr lang="en-US" sz="2800" dirty="0">
                <a:solidFill>
                  <a:schemeClr val="accent1">
                    <a:lumMod val="75000"/>
                  </a:schemeClr>
                </a:solidFill>
              </a:rPr>
              <a:t>Descriptions must be complete.</a:t>
            </a:r>
            <a:endParaRPr lang="en-US" sz="2800" dirty="0">
              <a:hlinkClick r:id="rId2"/>
            </a:endParaRPr>
          </a:p>
          <a:p>
            <a:r>
              <a:rPr lang="en-US" sz="1600" dirty="0"/>
              <a:t>(NASW Code of Ethics,  2017. </a:t>
            </a:r>
            <a:r>
              <a:rPr lang="en-US" sz="1600" dirty="0">
                <a:hlinkClick r:id="rId3"/>
              </a:rPr>
              <a:t>http://www.naswdc.org/</a:t>
            </a:r>
            <a:r>
              <a:rPr lang="en-US" sz="1600" dirty="0"/>
              <a:t>) </a:t>
            </a:r>
          </a:p>
          <a:p>
            <a:endParaRPr lang="en-US" sz="1600" dirty="0"/>
          </a:p>
        </p:txBody>
      </p:sp>
    </p:spTree>
    <p:extLst>
      <p:ext uri="{BB962C8B-B14F-4D97-AF65-F5344CB8AC3E}">
        <p14:creationId xmlns:p14="http://schemas.microsoft.com/office/powerpoint/2010/main" val="2013710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BAF39-BE82-4A2B-A6D4-7AE9A6A97972}"/>
              </a:ext>
            </a:extLst>
          </p:cNvPr>
          <p:cNvSpPr>
            <a:spLocks noGrp="1"/>
          </p:cNvSpPr>
          <p:nvPr>
            <p:ph type="title"/>
          </p:nvPr>
        </p:nvSpPr>
        <p:spPr>
          <a:xfrm>
            <a:off x="2344995" y="624110"/>
            <a:ext cx="9159618" cy="754864"/>
          </a:xfrm>
        </p:spPr>
        <p:txBody>
          <a:bodyPr/>
          <a:lstStyle/>
          <a:p>
            <a:r>
              <a:rPr lang="en-US" dirty="0"/>
              <a:t>Paraphrased Quotation</a:t>
            </a:r>
          </a:p>
        </p:txBody>
      </p:sp>
      <p:sp>
        <p:nvSpPr>
          <p:cNvPr id="3" name="Content Placeholder 2">
            <a:extLst>
              <a:ext uri="{FF2B5EF4-FFF2-40B4-BE49-F238E27FC236}">
                <a16:creationId xmlns:a16="http://schemas.microsoft.com/office/drawing/2014/main" id="{4318412F-7F8C-4C38-8B27-917751F75757}"/>
              </a:ext>
            </a:extLst>
          </p:cNvPr>
          <p:cNvSpPr>
            <a:spLocks noGrp="1"/>
          </p:cNvSpPr>
          <p:nvPr>
            <p:ph idx="1"/>
          </p:nvPr>
        </p:nvSpPr>
        <p:spPr>
          <a:xfrm>
            <a:off x="2093843" y="1656522"/>
            <a:ext cx="9410769" cy="4254700"/>
          </a:xfrm>
        </p:spPr>
        <p:txBody>
          <a:bodyPr/>
          <a:lstStyle/>
          <a:p>
            <a:r>
              <a:rPr lang="en-US" sz="2400" dirty="0"/>
              <a:t>For a narrative citation, include the author and year in the sentence and then place the page number or other location information in parentheses after the quotation.</a:t>
            </a:r>
          </a:p>
          <a:p>
            <a:pPr marL="0" indent="0">
              <a:buNone/>
            </a:pPr>
            <a:endParaRPr lang="en-US" sz="2400" b="1" dirty="0"/>
          </a:p>
          <a:p>
            <a:pPr marL="0" indent="0">
              <a:buNone/>
            </a:pPr>
            <a:r>
              <a:rPr lang="en-US" sz="2400" b="1" dirty="0"/>
              <a:t>Example: </a:t>
            </a:r>
          </a:p>
          <a:p>
            <a:r>
              <a:rPr lang="en-US" sz="2400" dirty="0"/>
              <a:t>According to Ervin et al. (2018), effective teams can be difficult to describe because “high performance along one domain does not translate to high performance along another” (</a:t>
            </a:r>
            <a:r>
              <a:rPr lang="en-US" sz="2400" dirty="0">
                <a:highlight>
                  <a:srgbClr val="FFFF00"/>
                </a:highlight>
              </a:rPr>
              <a:t>p. 470</a:t>
            </a:r>
            <a:r>
              <a:rPr lang="en-US" sz="2400" dirty="0"/>
              <a:t>).</a:t>
            </a:r>
          </a:p>
          <a:p>
            <a:endParaRPr lang="en-US" dirty="0"/>
          </a:p>
        </p:txBody>
      </p:sp>
    </p:spTree>
    <p:extLst>
      <p:ext uri="{BB962C8B-B14F-4D97-AF65-F5344CB8AC3E}">
        <p14:creationId xmlns:p14="http://schemas.microsoft.com/office/powerpoint/2010/main" val="1771254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1" y="76200"/>
            <a:ext cx="6589199" cy="1280890"/>
          </a:xfrm>
        </p:spPr>
        <p:txBody>
          <a:bodyPr>
            <a:normAutofit/>
          </a:bodyPr>
          <a:lstStyle/>
          <a:p>
            <a:r>
              <a:rPr lang="en-US" dirty="0"/>
              <a:t>Quoting a quote in a </a:t>
            </a:r>
            <a:r>
              <a:rPr lang="en-US" i="1" dirty="0"/>
              <a:t>Secondary Source</a:t>
            </a:r>
          </a:p>
        </p:txBody>
      </p:sp>
      <p:sp>
        <p:nvSpPr>
          <p:cNvPr id="3" name="Content Placeholder 2"/>
          <p:cNvSpPr>
            <a:spLocks noGrp="1"/>
          </p:cNvSpPr>
          <p:nvPr>
            <p:ph idx="1"/>
          </p:nvPr>
        </p:nvSpPr>
        <p:spPr>
          <a:xfrm>
            <a:off x="1868311" y="1774779"/>
            <a:ext cx="8455378" cy="5348510"/>
          </a:xfrm>
        </p:spPr>
        <p:txBody>
          <a:bodyPr>
            <a:noAutofit/>
          </a:bodyPr>
          <a:lstStyle/>
          <a:p>
            <a:pPr marL="0">
              <a:spcBef>
                <a:spcPts val="0"/>
              </a:spcBef>
            </a:pPr>
            <a:r>
              <a:rPr lang="en-US" sz="3200" dirty="0">
                <a:latin typeface="Calibri"/>
                <a:ea typeface="Calibri"/>
                <a:cs typeface="Times New Roman"/>
              </a:rPr>
              <a:t>“A survey of social workers reveals tremendous diversity in perspectives guiding social work practice” (</a:t>
            </a:r>
            <a:r>
              <a:rPr lang="en-US" sz="3200" dirty="0" err="1">
                <a:latin typeface="Calibri"/>
                <a:ea typeface="Calibri"/>
                <a:cs typeface="Times New Roman"/>
              </a:rPr>
              <a:t>Norlin</a:t>
            </a:r>
            <a:r>
              <a:rPr lang="en-US" sz="3200" dirty="0">
                <a:latin typeface="Calibri"/>
                <a:ea typeface="Calibri"/>
                <a:cs typeface="Times New Roman"/>
              </a:rPr>
              <a:t> and Chess (1997), </a:t>
            </a:r>
            <a:r>
              <a:rPr lang="en-US" sz="3200" dirty="0">
                <a:solidFill>
                  <a:srgbClr val="FF0000"/>
                </a:solidFill>
                <a:latin typeface="Calibri"/>
                <a:ea typeface="Calibri"/>
                <a:cs typeface="Times New Roman"/>
              </a:rPr>
              <a:t>as cited in</a:t>
            </a:r>
            <a:r>
              <a:rPr lang="en-US" sz="3200" dirty="0">
                <a:latin typeface="Calibri"/>
                <a:ea typeface="Calibri"/>
                <a:cs typeface="Times New Roman"/>
              </a:rPr>
              <a:t> </a:t>
            </a:r>
            <a:r>
              <a:rPr lang="en-US" sz="3200" dirty="0">
                <a:solidFill>
                  <a:schemeClr val="tx1"/>
                </a:solidFill>
                <a:latin typeface="Calibri"/>
                <a:ea typeface="Calibri"/>
                <a:cs typeface="Times New Roman"/>
              </a:rPr>
              <a:t>Miley et al., 2011</a:t>
            </a:r>
            <a:r>
              <a:rPr lang="en-US" sz="3200" dirty="0">
                <a:latin typeface="Calibri"/>
                <a:ea typeface="Calibri"/>
                <a:cs typeface="Times New Roman"/>
              </a:rPr>
              <a:t>, p. 25). </a:t>
            </a:r>
          </a:p>
          <a:p>
            <a:pPr marL="0" indent="0">
              <a:spcBef>
                <a:spcPts val="0"/>
              </a:spcBef>
              <a:buNone/>
            </a:pPr>
            <a:endParaRPr lang="en-US" sz="1000" dirty="0">
              <a:latin typeface="Calibri"/>
              <a:ea typeface="Calibri"/>
              <a:cs typeface="Times New Roman"/>
            </a:endParaRPr>
          </a:p>
          <a:p>
            <a:pPr marL="0">
              <a:spcBef>
                <a:spcPts val="0"/>
              </a:spcBef>
            </a:pPr>
            <a:r>
              <a:rPr lang="en-US" sz="3200" dirty="0">
                <a:latin typeface="Calibri"/>
                <a:ea typeface="Calibri"/>
                <a:cs typeface="Times New Roman"/>
              </a:rPr>
              <a:t> </a:t>
            </a:r>
            <a:r>
              <a:rPr lang="en-US" sz="3200" b="1" dirty="0">
                <a:latin typeface="Calibri"/>
                <a:ea typeface="Calibri"/>
                <a:cs typeface="Times New Roman"/>
              </a:rPr>
              <a:t>Explanation: </a:t>
            </a:r>
            <a:r>
              <a:rPr lang="en-US" sz="3200" dirty="0">
                <a:latin typeface="Calibri"/>
                <a:ea typeface="Calibri"/>
                <a:cs typeface="Times New Roman"/>
              </a:rPr>
              <a:t>Miley et al. (2011) quoted </a:t>
            </a:r>
            <a:r>
              <a:rPr lang="en-US" sz="3200" dirty="0" err="1">
                <a:latin typeface="Calibri"/>
                <a:ea typeface="Calibri"/>
                <a:cs typeface="Times New Roman"/>
              </a:rPr>
              <a:t>Norlin</a:t>
            </a:r>
            <a:r>
              <a:rPr lang="en-US" sz="3200" dirty="0">
                <a:latin typeface="Calibri"/>
                <a:ea typeface="Calibri"/>
                <a:cs typeface="Times New Roman"/>
              </a:rPr>
              <a:t> and Chess and you quoted Miley et al. Note the page number for the </a:t>
            </a:r>
            <a:r>
              <a:rPr lang="en-US" sz="3200" dirty="0" err="1">
                <a:latin typeface="Calibri"/>
                <a:ea typeface="Calibri"/>
                <a:cs typeface="Times New Roman"/>
              </a:rPr>
              <a:t>Norlin</a:t>
            </a:r>
            <a:r>
              <a:rPr lang="en-US" sz="3200" dirty="0">
                <a:latin typeface="Calibri"/>
                <a:ea typeface="Calibri"/>
                <a:cs typeface="Times New Roman"/>
              </a:rPr>
              <a:t> &amp; Chess is not provided.</a:t>
            </a:r>
          </a:p>
          <a:p>
            <a:pPr marL="0">
              <a:spcBef>
                <a:spcPts val="0"/>
              </a:spcBef>
            </a:pPr>
            <a:r>
              <a:rPr lang="en-US" sz="3200" dirty="0">
                <a:latin typeface="Calibri"/>
                <a:ea typeface="Calibri"/>
                <a:cs typeface="Times New Roman"/>
              </a:rPr>
              <a:t>Reference Miley, </a:t>
            </a:r>
            <a:r>
              <a:rPr lang="en-US" sz="3200" dirty="0" err="1">
                <a:latin typeface="Calibri"/>
                <a:ea typeface="Calibri"/>
                <a:cs typeface="Times New Roman"/>
              </a:rPr>
              <a:t>O’Meila</a:t>
            </a:r>
            <a:r>
              <a:rPr lang="en-US" sz="3200" dirty="0">
                <a:latin typeface="Calibri"/>
                <a:ea typeface="Calibri"/>
                <a:cs typeface="Times New Roman"/>
              </a:rPr>
              <a:t>, and Dubois in the references at the end.</a:t>
            </a:r>
          </a:p>
        </p:txBody>
      </p:sp>
    </p:spTree>
    <p:extLst>
      <p:ext uri="{BB962C8B-B14F-4D97-AF65-F5344CB8AC3E}">
        <p14:creationId xmlns:p14="http://schemas.microsoft.com/office/powerpoint/2010/main" val="25696813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9900" y="187704"/>
            <a:ext cx="9613900" cy="685753"/>
          </a:xfrm>
        </p:spPr>
        <p:txBody>
          <a:bodyPr>
            <a:normAutofit/>
          </a:bodyPr>
          <a:lstStyle/>
          <a:p>
            <a:r>
              <a:rPr lang="en-US" dirty="0"/>
              <a:t>Block Quotes – 40 or  more words</a:t>
            </a:r>
          </a:p>
        </p:txBody>
      </p:sp>
      <p:sp>
        <p:nvSpPr>
          <p:cNvPr id="3" name="Content Placeholder 2"/>
          <p:cNvSpPr>
            <a:spLocks noGrp="1"/>
          </p:cNvSpPr>
          <p:nvPr>
            <p:ph idx="1"/>
          </p:nvPr>
        </p:nvSpPr>
        <p:spPr>
          <a:xfrm>
            <a:off x="1574801" y="996288"/>
            <a:ext cx="10394286" cy="5861712"/>
          </a:xfrm>
        </p:spPr>
        <p:txBody>
          <a:bodyPr>
            <a:normAutofit/>
          </a:bodyPr>
          <a:lstStyle/>
          <a:p>
            <a:r>
              <a:rPr lang="en-US" sz="2200" dirty="0"/>
              <a:t>Do not use quotation marks to enclose a block quotation.</a:t>
            </a:r>
          </a:p>
          <a:p>
            <a:r>
              <a:rPr lang="en-US" sz="2200" dirty="0"/>
              <a:t>Start on a new line and indent the whole block 0.5 in. from the left margin.</a:t>
            </a:r>
          </a:p>
          <a:p>
            <a:r>
              <a:rPr lang="en-US" sz="2200" dirty="0"/>
              <a:t>Double-space the entire block quotation. Do not add extra space before or after it.</a:t>
            </a:r>
          </a:p>
          <a:p>
            <a:r>
              <a:rPr lang="en-US" sz="2200" dirty="0"/>
              <a:t>If there are additional paragraphs within the quotation, indent the first line of each subsequent paragraph an additional 0.5 in. </a:t>
            </a:r>
          </a:p>
          <a:p>
            <a:pPr marL="514350" indent="-514350">
              <a:buAutoNum type="alphaLcParenBoth"/>
            </a:pPr>
            <a:r>
              <a:rPr lang="en-US" sz="2200" dirty="0"/>
              <a:t>cite the source in parentheses after the quotation’s final punctuation </a:t>
            </a:r>
            <a:r>
              <a:rPr lang="en-US" sz="2200" b="1" i="1" dirty="0"/>
              <a:t>or</a:t>
            </a:r>
            <a:r>
              <a:rPr lang="en-US" sz="2200" dirty="0"/>
              <a:t> </a:t>
            </a:r>
          </a:p>
          <a:p>
            <a:pPr marL="514350" indent="-514350">
              <a:buAutoNum type="alphaLcParenBoth"/>
            </a:pPr>
            <a:r>
              <a:rPr lang="en-US" sz="2200" dirty="0"/>
              <a:t>cite the author and year in the narrative before the quotation and place only the page number in parentheses after the quotation’s final punctuation.</a:t>
            </a:r>
          </a:p>
          <a:p>
            <a:r>
              <a:rPr lang="en-US" sz="2200" dirty="0"/>
              <a:t>Do not add a period after the closing parenthesis in either case. </a:t>
            </a:r>
          </a:p>
          <a:p>
            <a:pPr marL="0" indent="0">
              <a:buNone/>
            </a:pPr>
            <a:r>
              <a:rPr lang="en-US" dirty="0">
                <a:hlinkClick r:id="rId2"/>
              </a:rPr>
              <a:t>https://apastyle.apa.org/style-grammar-guidelines/citations/quotations#with-page-numbers</a:t>
            </a:r>
            <a:endParaRPr lang="en-US" dirty="0"/>
          </a:p>
        </p:txBody>
      </p:sp>
    </p:spTree>
    <p:extLst>
      <p:ext uri="{BB962C8B-B14F-4D97-AF65-F5344CB8AC3E}">
        <p14:creationId xmlns:p14="http://schemas.microsoft.com/office/powerpoint/2010/main" val="3069765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 Quote Instructions</a:t>
            </a:r>
          </a:p>
        </p:txBody>
      </p:sp>
      <p:sp>
        <p:nvSpPr>
          <p:cNvPr id="3" name="Content Placeholder 2"/>
          <p:cNvSpPr>
            <a:spLocks noGrp="1"/>
          </p:cNvSpPr>
          <p:nvPr>
            <p:ph idx="1"/>
          </p:nvPr>
        </p:nvSpPr>
        <p:spPr>
          <a:xfrm>
            <a:off x="1930400" y="1600199"/>
            <a:ext cx="8884356" cy="4936067"/>
          </a:xfrm>
        </p:spPr>
        <p:txBody>
          <a:bodyPr>
            <a:normAutofit/>
          </a:bodyPr>
          <a:lstStyle/>
          <a:p>
            <a:pPr marL="0" indent="0">
              <a:buNone/>
            </a:pPr>
            <a:r>
              <a:rPr lang="en-US" sz="2800" b="1" dirty="0"/>
              <a:t>Quotations of 40 or more words </a:t>
            </a:r>
            <a:r>
              <a:rPr lang="en-US" sz="2800" dirty="0"/>
              <a:t>– </a:t>
            </a:r>
          </a:p>
          <a:p>
            <a:r>
              <a:rPr lang="en-US" sz="2400" dirty="0"/>
              <a:t>To count the words of a quote, copy and paste it into Word. (Microsoft Word shows word count at the bottom left of the screen.)</a:t>
            </a:r>
          </a:p>
          <a:p>
            <a:r>
              <a:rPr lang="en-US" sz="2400" dirty="0"/>
              <a:t>Double Space.</a:t>
            </a:r>
          </a:p>
          <a:p>
            <a:r>
              <a:rPr lang="en-US" sz="2400" b="1" dirty="0"/>
              <a:t>Place a period </a:t>
            </a:r>
            <a:r>
              <a:rPr lang="en-US" sz="2400" dirty="0"/>
              <a:t>at the </a:t>
            </a:r>
            <a:r>
              <a:rPr lang="en-US" sz="2400" b="1" i="1" dirty="0"/>
              <a:t>end of the quote </a:t>
            </a:r>
            <a:r>
              <a:rPr lang="en-US" sz="2400" dirty="0"/>
              <a:t>not at the end of the citation.</a:t>
            </a:r>
          </a:p>
          <a:p>
            <a:r>
              <a:rPr lang="en-US" sz="2400" dirty="0"/>
              <a:t>For a quotation inside the block quote, use double quotation marks.</a:t>
            </a:r>
          </a:p>
          <a:p>
            <a:r>
              <a:rPr lang="en-US" sz="2400" dirty="0"/>
              <a:t>Indent using the Home – Paragraph Tab</a:t>
            </a:r>
          </a:p>
          <a:p>
            <a:pPr marL="0" indent="0">
              <a:buNone/>
            </a:pPr>
            <a:endParaRPr lang="en-US" sz="2800" dirty="0"/>
          </a:p>
          <a:p>
            <a:endParaRPr lang="en-US" dirty="0"/>
          </a:p>
          <a:p>
            <a:endParaRPr lang="en-US" dirty="0"/>
          </a:p>
        </p:txBody>
      </p:sp>
    </p:spTree>
    <p:extLst>
      <p:ext uri="{BB962C8B-B14F-4D97-AF65-F5344CB8AC3E}">
        <p14:creationId xmlns:p14="http://schemas.microsoft.com/office/powerpoint/2010/main" val="37841145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8028" y="685800"/>
            <a:ext cx="6589199" cy="1280890"/>
          </a:xfrm>
        </p:spPr>
        <p:txBody>
          <a:bodyPr/>
          <a:lstStyle/>
          <a:p>
            <a:r>
              <a:rPr lang="en-US" dirty="0"/>
              <a:t>Block Quote Exercise</a:t>
            </a:r>
          </a:p>
        </p:txBody>
      </p:sp>
      <p:sp>
        <p:nvSpPr>
          <p:cNvPr id="3" name="Content Placeholder 2"/>
          <p:cNvSpPr>
            <a:spLocks noGrp="1"/>
          </p:cNvSpPr>
          <p:nvPr>
            <p:ph idx="1"/>
          </p:nvPr>
        </p:nvSpPr>
        <p:spPr>
          <a:xfrm>
            <a:off x="1769560" y="1898957"/>
            <a:ext cx="10126134" cy="4955822"/>
          </a:xfrm>
        </p:spPr>
        <p:txBody>
          <a:bodyPr>
            <a:normAutofit/>
          </a:bodyPr>
          <a:lstStyle/>
          <a:p>
            <a:pPr marL="0" indent="0">
              <a:buNone/>
            </a:pPr>
            <a:r>
              <a:rPr lang="en-US" sz="2400" dirty="0"/>
              <a:t>A number of authors indicate that, </a:t>
            </a:r>
          </a:p>
          <a:p>
            <a:pPr marL="0" indent="0">
              <a:buNone/>
            </a:pPr>
            <a:r>
              <a:rPr lang="en-US" sz="2400" dirty="0"/>
              <a:t>[a]</a:t>
            </a:r>
            <a:r>
              <a:rPr lang="en-US" sz="2400" dirty="0" err="1"/>
              <a:t>lthough</a:t>
            </a:r>
            <a:r>
              <a:rPr lang="en-US" sz="2400" dirty="0"/>
              <a:t> beginning practitioners often think that methods, approaches, or skills are the critical factors in achieving good client outcomes, clients surveyed in many research studies reported that the relationship qualities of warmth, respect, genuineness, empathy, and acceptance were most important (</a:t>
            </a:r>
            <a:r>
              <a:rPr lang="en-US" sz="2400" dirty="0" err="1"/>
              <a:t>Beutler</a:t>
            </a:r>
            <a:r>
              <a:rPr lang="en-US" sz="2400" dirty="0"/>
              <a:t>, Machado, &amp; </a:t>
            </a:r>
            <a:r>
              <a:rPr lang="en-US" sz="2400" dirty="0" err="1"/>
              <a:t>Allstetter-Neufelt</a:t>
            </a:r>
            <a:r>
              <a:rPr lang="en-US" sz="2400" dirty="0"/>
              <a:t>, 1994; </a:t>
            </a:r>
            <a:r>
              <a:rPr lang="en-US" sz="2400" dirty="0" err="1"/>
              <a:t>Flaskas</a:t>
            </a:r>
            <a:r>
              <a:rPr lang="en-US" sz="2400" dirty="0"/>
              <a:t>, 2004; </a:t>
            </a:r>
            <a:r>
              <a:rPr lang="en-US" sz="2400" dirty="0" err="1"/>
              <a:t>Krupnick</a:t>
            </a:r>
            <a:r>
              <a:rPr lang="en-US" sz="2400" dirty="0"/>
              <a:t> et al., 1996; Metcalf, Thomas, Duncan, Miller, &amp; Hubble, 1996; Smith et al., 2004</a:t>
            </a:r>
            <a:r>
              <a:rPr lang="en-US" sz="2400" dirty="0">
                <a:solidFill>
                  <a:schemeClr val="tx1"/>
                </a:solidFill>
              </a:rPr>
              <a:t>). (</a:t>
            </a:r>
            <a:r>
              <a:rPr lang="en-US" sz="2400" dirty="0"/>
              <a:t>Chang, et al., 2009, p. 49)   </a:t>
            </a:r>
          </a:p>
          <a:p>
            <a:pPr marL="0" indent="0">
              <a:buNone/>
            </a:pPr>
            <a:endParaRPr lang="en-US" dirty="0"/>
          </a:p>
        </p:txBody>
      </p:sp>
    </p:spTree>
    <p:extLst>
      <p:ext uri="{BB962C8B-B14F-4D97-AF65-F5344CB8AC3E}">
        <p14:creationId xmlns:p14="http://schemas.microsoft.com/office/powerpoint/2010/main" val="7803069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Exercises – Block Quote</a:t>
            </a:r>
            <a:br>
              <a:rPr lang="en-US" dirty="0"/>
            </a:br>
            <a:endParaRPr lang="en-US" dirty="0"/>
          </a:p>
        </p:txBody>
      </p:sp>
      <p:sp>
        <p:nvSpPr>
          <p:cNvPr id="3" name="Content Placeholder 2"/>
          <p:cNvSpPr>
            <a:spLocks noGrp="1"/>
          </p:cNvSpPr>
          <p:nvPr>
            <p:ph idx="1"/>
          </p:nvPr>
        </p:nvSpPr>
        <p:spPr>
          <a:xfrm>
            <a:off x="3466416" y="1874982"/>
            <a:ext cx="6591985" cy="3777622"/>
          </a:xfrm>
        </p:spPr>
        <p:txBody>
          <a:bodyPr>
            <a:normAutofit/>
          </a:bodyPr>
          <a:lstStyle/>
          <a:p>
            <a:r>
              <a:rPr lang="en-US" sz="2800" dirty="0"/>
              <a:t>Open Microsoft Word</a:t>
            </a:r>
          </a:p>
          <a:p>
            <a:r>
              <a:rPr lang="en-US" sz="2800" dirty="0"/>
              <a:t>Practice formatting a block quote from the previous slide. </a:t>
            </a:r>
          </a:p>
        </p:txBody>
      </p:sp>
    </p:spTree>
    <p:extLst>
      <p:ext uri="{BB962C8B-B14F-4D97-AF65-F5344CB8AC3E}">
        <p14:creationId xmlns:p14="http://schemas.microsoft.com/office/powerpoint/2010/main" val="23193194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FA0CD-3393-4ED9-A242-D61671956CF9}"/>
              </a:ext>
            </a:extLst>
          </p:cNvPr>
          <p:cNvSpPr>
            <a:spLocks noGrp="1"/>
          </p:cNvSpPr>
          <p:nvPr>
            <p:ph type="title"/>
          </p:nvPr>
        </p:nvSpPr>
        <p:spPr>
          <a:xfrm>
            <a:off x="2494844" y="624110"/>
            <a:ext cx="8884357" cy="747490"/>
          </a:xfrm>
        </p:spPr>
        <p:txBody>
          <a:bodyPr/>
          <a:lstStyle/>
          <a:p>
            <a:r>
              <a:rPr lang="en-US" b="1" dirty="0"/>
              <a:t>Web Citation Example 1</a:t>
            </a:r>
          </a:p>
        </p:txBody>
      </p:sp>
      <p:sp>
        <p:nvSpPr>
          <p:cNvPr id="3" name="Content Placeholder 2">
            <a:extLst>
              <a:ext uri="{FF2B5EF4-FFF2-40B4-BE49-F238E27FC236}">
                <a16:creationId xmlns:a16="http://schemas.microsoft.com/office/drawing/2014/main" id="{74FC00F9-0397-4E07-A929-89C93DDB1F21}"/>
              </a:ext>
            </a:extLst>
          </p:cNvPr>
          <p:cNvSpPr>
            <a:spLocks noGrp="1"/>
          </p:cNvSpPr>
          <p:nvPr>
            <p:ph idx="1"/>
          </p:nvPr>
        </p:nvSpPr>
        <p:spPr>
          <a:xfrm>
            <a:off x="2494844" y="1612900"/>
            <a:ext cx="8884357" cy="5013678"/>
          </a:xfrm>
        </p:spPr>
        <p:txBody>
          <a:bodyPr>
            <a:noAutofit/>
          </a:bodyPr>
          <a:lstStyle/>
          <a:p>
            <a:r>
              <a:rPr lang="en-US" sz="3200" b="1" dirty="0"/>
              <a:t>APA</a:t>
            </a:r>
            <a:r>
              <a:rPr lang="en-US" sz="3200" dirty="0"/>
              <a:t> in-text web citation style uses the author's last name and the year of publication, for example: (Field, 2005). </a:t>
            </a:r>
          </a:p>
          <a:p>
            <a:r>
              <a:rPr lang="en-US" sz="3200" dirty="0"/>
              <a:t>For direct quotations, include the page number as well, for example: (Field, 2005, p. 14). </a:t>
            </a:r>
          </a:p>
          <a:p>
            <a:r>
              <a:rPr lang="en-US" sz="3200" dirty="0"/>
              <a:t>For sources such as </a:t>
            </a:r>
            <a:r>
              <a:rPr lang="en-US" sz="3200" b="1" dirty="0"/>
              <a:t>websites</a:t>
            </a:r>
            <a:r>
              <a:rPr lang="en-US" sz="3200" dirty="0"/>
              <a:t> and e-books that have no page numbers, use a paragraph number.</a:t>
            </a:r>
          </a:p>
        </p:txBody>
      </p:sp>
    </p:spTree>
    <p:extLst>
      <p:ext uri="{BB962C8B-B14F-4D97-AF65-F5344CB8AC3E}">
        <p14:creationId xmlns:p14="http://schemas.microsoft.com/office/powerpoint/2010/main" val="4133388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762" y="624110"/>
            <a:ext cx="9196440" cy="703245"/>
          </a:xfrm>
        </p:spPr>
        <p:txBody>
          <a:bodyPr/>
          <a:lstStyle/>
          <a:p>
            <a:r>
              <a:rPr lang="en-US" dirty="0"/>
              <a:t>Web Citation Example 2</a:t>
            </a:r>
          </a:p>
        </p:txBody>
      </p:sp>
      <p:sp>
        <p:nvSpPr>
          <p:cNvPr id="3" name="Content Placeholder 2"/>
          <p:cNvSpPr>
            <a:spLocks noGrp="1"/>
          </p:cNvSpPr>
          <p:nvPr>
            <p:ph idx="1"/>
          </p:nvPr>
        </p:nvSpPr>
        <p:spPr>
          <a:xfrm>
            <a:off x="2032001" y="1447800"/>
            <a:ext cx="7364806" cy="5105400"/>
          </a:xfrm>
        </p:spPr>
        <p:txBody>
          <a:bodyPr>
            <a:noAutofit/>
          </a:bodyPr>
          <a:lstStyle/>
          <a:p>
            <a:pPr marL="0" indent="0">
              <a:buNone/>
            </a:pPr>
            <a:r>
              <a:rPr lang="en-US" sz="3200" dirty="0"/>
              <a:t>In text citation of a webpage that you have paraphrased (written in your own words):</a:t>
            </a:r>
          </a:p>
          <a:p>
            <a:r>
              <a:rPr lang="en-US" sz="3200" dirty="0"/>
              <a:t>The National Association of Social Workers suggested that it was necessary for social workers to take care of themselves </a:t>
            </a:r>
            <a:r>
              <a:rPr lang="en-US" sz="1600" dirty="0"/>
              <a:t>(</a:t>
            </a:r>
            <a:r>
              <a:rPr lang="en-US" dirty="0">
                <a:hlinkClick r:id="rId2"/>
              </a:rPr>
              <a:t>https://www.socialworkers.org/assets/secured/documents/sections/atod/newsletters/2017%20ATOD%20Spring%20-%20Summer%20Issue.pdf</a:t>
            </a:r>
            <a:r>
              <a:rPr lang="en-US" dirty="0"/>
              <a:t>).</a:t>
            </a:r>
          </a:p>
        </p:txBody>
      </p:sp>
    </p:spTree>
    <p:extLst>
      <p:ext uri="{BB962C8B-B14F-4D97-AF65-F5344CB8AC3E}">
        <p14:creationId xmlns:p14="http://schemas.microsoft.com/office/powerpoint/2010/main" val="621764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2511" y="457200"/>
            <a:ext cx="7741356" cy="671290"/>
          </a:xfrm>
        </p:spPr>
        <p:txBody>
          <a:bodyPr>
            <a:normAutofit fontScale="90000"/>
          </a:bodyPr>
          <a:lstStyle/>
          <a:p>
            <a:r>
              <a:rPr lang="en-US" dirty="0"/>
              <a:t>Web Citation Parenthetical Format</a:t>
            </a:r>
          </a:p>
        </p:txBody>
      </p:sp>
      <p:sp>
        <p:nvSpPr>
          <p:cNvPr id="3" name="Content Placeholder 2"/>
          <p:cNvSpPr>
            <a:spLocks noGrp="1"/>
          </p:cNvSpPr>
          <p:nvPr>
            <p:ph idx="1"/>
          </p:nvPr>
        </p:nvSpPr>
        <p:spPr>
          <a:xfrm>
            <a:off x="1828800" y="1219200"/>
            <a:ext cx="9697156" cy="5181600"/>
          </a:xfrm>
        </p:spPr>
        <p:txBody>
          <a:bodyPr>
            <a:noAutofit/>
          </a:bodyPr>
          <a:lstStyle/>
          <a:p>
            <a:pPr marL="0" indent="0">
              <a:buNone/>
            </a:pPr>
            <a:r>
              <a:rPr lang="en-US" sz="3200" b="1" dirty="0"/>
              <a:t>In text citation </a:t>
            </a:r>
            <a:r>
              <a:rPr lang="en-US" sz="3200" dirty="0"/>
              <a:t>of a webpage that you have paraphrased (written in your own words):</a:t>
            </a:r>
          </a:p>
          <a:p>
            <a:r>
              <a:rPr lang="en-US" sz="3200" dirty="0"/>
              <a:t>Social workers’ writing demonstrates their professionalism (National Association of Social </a:t>
            </a:r>
            <a:r>
              <a:rPr lang="en-US" sz="3200" dirty="0">
                <a:solidFill>
                  <a:prstClr val="black">
                    <a:lumMod val="75000"/>
                    <a:lumOff val="25000"/>
                  </a:prstClr>
                </a:solidFill>
              </a:rPr>
              <a:t>Workers</a:t>
            </a:r>
            <a:r>
              <a:rPr lang="en-US" sz="3200" dirty="0"/>
              <a:t>, 2011). </a:t>
            </a:r>
          </a:p>
          <a:p>
            <a:pPr marL="0" indent="0">
              <a:buNone/>
            </a:pPr>
            <a:r>
              <a:rPr lang="en-US" sz="3200" b="1" dirty="0">
                <a:solidFill>
                  <a:prstClr val="black">
                    <a:lumMod val="75000"/>
                    <a:lumOff val="25000"/>
                  </a:prstClr>
                </a:solidFill>
              </a:rPr>
              <a:t>Reference</a:t>
            </a:r>
            <a:r>
              <a:rPr lang="en-US" sz="3200" dirty="0">
                <a:solidFill>
                  <a:prstClr val="black">
                    <a:lumMod val="75000"/>
                    <a:lumOff val="25000"/>
                  </a:prstClr>
                </a:solidFill>
              </a:rPr>
              <a:t>: </a:t>
            </a:r>
          </a:p>
          <a:p>
            <a:r>
              <a:rPr lang="en-US" sz="3200" dirty="0">
                <a:solidFill>
                  <a:prstClr val="black">
                    <a:lumMod val="75000"/>
                    <a:lumOff val="25000"/>
                  </a:prstClr>
                </a:solidFill>
              </a:rPr>
              <a:t>National Association of Social Workers (2011) Strengthening your writing skills: An essential task for every social worker. </a:t>
            </a:r>
            <a:r>
              <a:rPr lang="en-US" sz="2000" dirty="0">
                <a:hlinkClick r:id="rId2"/>
              </a:rPr>
              <a:t>https://careers.socialworkers.org/documents/WritingSkillsLL.pdf</a:t>
            </a:r>
            <a:endParaRPr lang="en-US" sz="2000" dirty="0"/>
          </a:p>
        </p:txBody>
      </p:sp>
    </p:spTree>
    <p:extLst>
      <p:ext uri="{BB962C8B-B14F-4D97-AF65-F5344CB8AC3E}">
        <p14:creationId xmlns:p14="http://schemas.microsoft.com/office/powerpoint/2010/main" val="34797989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0" y="152400"/>
            <a:ext cx="7515615" cy="794378"/>
          </a:xfrm>
        </p:spPr>
        <p:txBody>
          <a:bodyPr/>
          <a:lstStyle/>
          <a:p>
            <a:r>
              <a:rPr lang="en-US" dirty="0"/>
              <a:t>Web Citation Narrative Format</a:t>
            </a:r>
          </a:p>
        </p:txBody>
      </p:sp>
      <p:sp>
        <p:nvSpPr>
          <p:cNvPr id="3" name="Content Placeholder 2"/>
          <p:cNvSpPr>
            <a:spLocks noGrp="1"/>
          </p:cNvSpPr>
          <p:nvPr>
            <p:ph idx="1"/>
          </p:nvPr>
        </p:nvSpPr>
        <p:spPr>
          <a:xfrm>
            <a:off x="2235200" y="1676400"/>
            <a:ext cx="7823201" cy="4234822"/>
          </a:xfrm>
        </p:spPr>
        <p:txBody>
          <a:bodyPr>
            <a:normAutofit lnSpcReduction="10000"/>
          </a:bodyPr>
          <a:lstStyle/>
          <a:p>
            <a:r>
              <a:rPr lang="en-US" sz="3200" dirty="0"/>
              <a:t>The National Association of Social Workers (NASW) provides tips for professional writing in their webpage, </a:t>
            </a:r>
            <a:r>
              <a:rPr lang="en-US" sz="3200" i="1" dirty="0"/>
              <a:t>Strengthening your writing skills: An essential task for every social worker </a:t>
            </a:r>
            <a:r>
              <a:rPr lang="en-US" sz="3200" dirty="0"/>
              <a:t>(2011). They suggest that a social worker’s writing demonstrates her or his professionalism to others.   </a:t>
            </a:r>
          </a:p>
          <a:p>
            <a:endParaRPr lang="en-US" dirty="0"/>
          </a:p>
        </p:txBody>
      </p:sp>
    </p:spTree>
    <p:extLst>
      <p:ext uri="{BB962C8B-B14F-4D97-AF65-F5344CB8AC3E}">
        <p14:creationId xmlns:p14="http://schemas.microsoft.com/office/powerpoint/2010/main" val="221509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4114" y="76200"/>
            <a:ext cx="9584871" cy="1066800"/>
          </a:xfrm>
        </p:spPr>
        <p:txBody>
          <a:bodyPr>
            <a:normAutofit/>
          </a:bodyPr>
          <a:lstStyle/>
          <a:p>
            <a:r>
              <a:rPr lang="en-US" dirty="0"/>
              <a:t>Steps: Write, Then Proofread, Then Edit</a:t>
            </a:r>
          </a:p>
        </p:txBody>
      </p:sp>
      <p:sp>
        <p:nvSpPr>
          <p:cNvPr id="3" name="Content Placeholder 2"/>
          <p:cNvSpPr>
            <a:spLocks noGrp="1"/>
          </p:cNvSpPr>
          <p:nvPr>
            <p:ph idx="1"/>
          </p:nvPr>
        </p:nvSpPr>
        <p:spPr>
          <a:xfrm>
            <a:off x="1708219" y="944545"/>
            <a:ext cx="9770765" cy="5837255"/>
          </a:xfrm>
        </p:spPr>
        <p:txBody>
          <a:bodyPr>
            <a:normAutofit fontScale="77500" lnSpcReduction="20000"/>
          </a:bodyPr>
          <a:lstStyle/>
          <a:p>
            <a:pPr marL="514350" indent="-514350">
              <a:buFont typeface="+mj-lt"/>
              <a:buAutoNum type="arabicPeriod"/>
            </a:pPr>
            <a:r>
              <a:rPr lang="en-US" sz="2800" b="1" dirty="0">
                <a:highlight>
                  <a:srgbClr val="FFFF00"/>
                </a:highlight>
              </a:rPr>
              <a:t>Review the instructions</a:t>
            </a:r>
          </a:p>
          <a:p>
            <a:pPr marL="514350" indent="-514350">
              <a:buFont typeface="+mj-lt"/>
              <a:buAutoNum type="arabicPeriod"/>
            </a:pPr>
            <a:r>
              <a:rPr lang="en-US" sz="2800" dirty="0"/>
              <a:t>Research, research, research </a:t>
            </a:r>
            <a:r>
              <a:rPr lang="en-US" sz="2800" i="1" dirty="0"/>
              <a:t>academic peer-reviewed resources</a:t>
            </a:r>
          </a:p>
          <a:p>
            <a:pPr marL="514350" indent="-514350">
              <a:buFont typeface="+mj-lt"/>
              <a:buAutoNum type="arabicPeriod"/>
            </a:pPr>
            <a:r>
              <a:rPr lang="en-US" sz="2800" dirty="0"/>
              <a:t>Start </a:t>
            </a:r>
            <a:r>
              <a:rPr lang="en-US" sz="2800" b="1" dirty="0"/>
              <a:t>writing</a:t>
            </a:r>
            <a:r>
              <a:rPr lang="en-US" sz="2800" dirty="0"/>
              <a:t> your assignment </a:t>
            </a:r>
            <a:r>
              <a:rPr lang="en-US" sz="2800" i="1" dirty="0"/>
              <a:t>several days ahead </a:t>
            </a:r>
            <a:r>
              <a:rPr lang="en-US" sz="2800" dirty="0"/>
              <a:t>of the due date. Write a </a:t>
            </a:r>
            <a:r>
              <a:rPr lang="en-US" sz="2800" dirty="0">
                <a:highlight>
                  <a:srgbClr val="FFFF00"/>
                </a:highlight>
              </a:rPr>
              <a:t>draft.</a:t>
            </a:r>
            <a:r>
              <a:rPr lang="en-US" sz="2800" dirty="0"/>
              <a:t> </a:t>
            </a:r>
          </a:p>
          <a:p>
            <a:pPr marL="514350" indent="-514350">
              <a:buFont typeface="+mj-lt"/>
              <a:buAutoNum type="arabicPeriod"/>
            </a:pPr>
            <a:r>
              <a:rPr lang="en-US" sz="2800" dirty="0"/>
              <a:t>Let it sit, get an editor, read aloud. </a:t>
            </a:r>
          </a:p>
          <a:p>
            <a:pPr marL="514350" indent="-514350">
              <a:buFont typeface="+mj-lt"/>
              <a:buAutoNum type="arabicPeriod"/>
            </a:pPr>
            <a:r>
              <a:rPr lang="en-US" sz="2800" b="1" dirty="0"/>
              <a:t>Check the content </a:t>
            </a:r>
            <a:r>
              <a:rPr lang="en-US" sz="2800" dirty="0"/>
              <a:t>– review the instructions. Look for gaps!</a:t>
            </a:r>
          </a:p>
          <a:p>
            <a:pPr marL="514350" indent="-514350">
              <a:buFont typeface="+mj-lt"/>
              <a:buAutoNum type="arabicPeriod"/>
            </a:pPr>
            <a:r>
              <a:rPr lang="en-US" sz="2800" b="1" dirty="0"/>
              <a:t>Proofread</a:t>
            </a:r>
            <a:r>
              <a:rPr lang="en-US" sz="2800" dirty="0"/>
              <a:t> – Make sure the sentences are clear and complete.</a:t>
            </a:r>
          </a:p>
          <a:p>
            <a:pPr marL="514350" indent="-514350">
              <a:buFont typeface="+mj-lt"/>
              <a:buAutoNum type="arabicPeriod"/>
            </a:pPr>
            <a:r>
              <a:rPr lang="en-US" sz="2800" dirty="0"/>
              <a:t>Do your sentences and paragraphs support or disconfirm the arguments made in your research? [include both confirming and disconfirming evidence]</a:t>
            </a:r>
          </a:p>
          <a:p>
            <a:pPr marL="514350" indent="-514350">
              <a:buFont typeface="+mj-lt"/>
              <a:buAutoNum type="arabicPeriod"/>
            </a:pPr>
            <a:r>
              <a:rPr lang="en-US" sz="2800" dirty="0"/>
              <a:t>Will a reader understand your arguments?</a:t>
            </a:r>
          </a:p>
          <a:p>
            <a:pPr marL="514350" indent="-514350">
              <a:buFont typeface="+mj-lt"/>
              <a:buAutoNum type="arabicPeriod"/>
            </a:pPr>
            <a:r>
              <a:rPr lang="en-US" sz="2800" dirty="0"/>
              <a:t>Look for information that will fill the gaps and find support for information that needs confirmation.</a:t>
            </a:r>
          </a:p>
          <a:p>
            <a:pPr marL="514350" indent="-514350">
              <a:buFont typeface="+mj-lt"/>
              <a:buAutoNum type="arabicPeriod"/>
            </a:pPr>
            <a:r>
              <a:rPr lang="en-US" sz="2800" b="1" dirty="0"/>
              <a:t>Final Edit </a:t>
            </a:r>
            <a:r>
              <a:rPr lang="en-US" sz="2800" dirty="0"/>
              <a:t>– look for typos, grammatical errors. When we revise sentences, sometimes words from the original sentence remain. </a:t>
            </a:r>
          </a:p>
        </p:txBody>
      </p:sp>
    </p:spTree>
    <p:extLst>
      <p:ext uri="{BB962C8B-B14F-4D97-AF65-F5344CB8AC3E}">
        <p14:creationId xmlns:p14="http://schemas.microsoft.com/office/powerpoint/2010/main" val="8777686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401" y="381001"/>
            <a:ext cx="6965245" cy="685799"/>
          </a:xfrm>
        </p:spPr>
        <p:txBody>
          <a:bodyPr>
            <a:normAutofit/>
          </a:bodyPr>
          <a:lstStyle/>
          <a:p>
            <a:r>
              <a:rPr lang="en-US" dirty="0"/>
              <a:t>Web Citations – Quotes</a:t>
            </a:r>
          </a:p>
        </p:txBody>
      </p:sp>
      <p:sp>
        <p:nvSpPr>
          <p:cNvPr id="3" name="Content Placeholder 2"/>
          <p:cNvSpPr>
            <a:spLocks noGrp="1"/>
          </p:cNvSpPr>
          <p:nvPr>
            <p:ph idx="1"/>
          </p:nvPr>
        </p:nvSpPr>
        <p:spPr>
          <a:xfrm>
            <a:off x="1907822" y="1388533"/>
            <a:ext cx="8029222" cy="5334000"/>
          </a:xfrm>
        </p:spPr>
        <p:txBody>
          <a:bodyPr>
            <a:normAutofit/>
          </a:bodyPr>
          <a:lstStyle/>
          <a:p>
            <a:r>
              <a:rPr lang="en-US" sz="3200" dirty="0"/>
              <a:t>The National Association of Social Workers (NASW) cautions professionals to “[b]e aware that everything you write reflects on you as a professional” (NASW, 2011, para. 16). </a:t>
            </a:r>
          </a:p>
          <a:p>
            <a:pPr marL="0" indent="0">
              <a:buNone/>
            </a:pPr>
            <a:endParaRPr lang="en-US" sz="2400" dirty="0"/>
          </a:p>
          <a:p>
            <a:endParaRPr lang="en-US" dirty="0"/>
          </a:p>
          <a:p>
            <a:endParaRPr lang="en-US" dirty="0"/>
          </a:p>
          <a:p>
            <a:endParaRPr lang="en-US" dirty="0"/>
          </a:p>
        </p:txBody>
      </p:sp>
    </p:spTree>
    <p:extLst>
      <p:ext uri="{BB962C8B-B14F-4D97-AF65-F5344CB8AC3E}">
        <p14:creationId xmlns:p14="http://schemas.microsoft.com/office/powerpoint/2010/main" val="23489355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AACE2-47E1-4026-A620-766A0F3B2539}"/>
              </a:ext>
            </a:extLst>
          </p:cNvPr>
          <p:cNvSpPr>
            <a:spLocks noGrp="1"/>
          </p:cNvSpPr>
          <p:nvPr>
            <p:ph type="title"/>
          </p:nvPr>
        </p:nvSpPr>
        <p:spPr>
          <a:xfrm>
            <a:off x="2494844" y="238799"/>
            <a:ext cx="9009768" cy="707979"/>
          </a:xfrm>
        </p:spPr>
        <p:txBody>
          <a:bodyPr/>
          <a:lstStyle/>
          <a:p>
            <a:r>
              <a:rPr lang="en-US" dirty="0"/>
              <a:t>Webpage with Author’s Name </a:t>
            </a:r>
          </a:p>
        </p:txBody>
      </p:sp>
      <p:sp>
        <p:nvSpPr>
          <p:cNvPr id="3" name="Content Placeholder 2">
            <a:extLst>
              <a:ext uri="{FF2B5EF4-FFF2-40B4-BE49-F238E27FC236}">
                <a16:creationId xmlns:a16="http://schemas.microsoft.com/office/drawing/2014/main" id="{6370DE91-C895-4427-A73F-1122115FAEFA}"/>
              </a:ext>
            </a:extLst>
          </p:cNvPr>
          <p:cNvSpPr>
            <a:spLocks noGrp="1"/>
          </p:cNvSpPr>
          <p:nvPr>
            <p:ph idx="1"/>
          </p:nvPr>
        </p:nvSpPr>
        <p:spPr>
          <a:xfrm>
            <a:off x="1814945" y="1066801"/>
            <a:ext cx="9689667" cy="5552400"/>
          </a:xfrm>
        </p:spPr>
        <p:txBody>
          <a:bodyPr>
            <a:normAutofit fontScale="92500" lnSpcReduction="10000"/>
          </a:bodyPr>
          <a:lstStyle/>
          <a:p>
            <a:pPr marL="0" indent="0">
              <a:buNone/>
            </a:pPr>
            <a:r>
              <a:rPr lang="en-US" sz="3200" b="1" dirty="0"/>
              <a:t>Example: </a:t>
            </a:r>
          </a:p>
          <a:p>
            <a:r>
              <a:rPr lang="en-US" sz="3000" dirty="0"/>
              <a:t>Ferrer (n.d.) identified the major role that  social workers have played in advancing the rights of people and reforms to change policies which oppressed people. These changes include health care, laws protecting children, equality with regard to gender, sexual orientation, race, and ethnicity.</a:t>
            </a:r>
          </a:p>
          <a:p>
            <a:pPr marL="0" indent="0">
              <a:buNone/>
            </a:pPr>
            <a:r>
              <a:rPr lang="en-US" sz="3200" b="1" dirty="0"/>
              <a:t>Reference: </a:t>
            </a:r>
          </a:p>
          <a:p>
            <a:r>
              <a:rPr lang="en-US" sz="3000" dirty="0"/>
              <a:t>Ferrer, D. (n.d.). “</a:t>
            </a:r>
            <a:r>
              <a:rPr lang="en-US" sz="3000" i="1" dirty="0"/>
              <a:t>23 defining moments that every social worker should know</a:t>
            </a:r>
            <a:r>
              <a:rPr lang="en-US" sz="3000" dirty="0"/>
              <a:t>”. </a:t>
            </a:r>
            <a:r>
              <a:rPr lang="en-US" sz="3000" dirty="0">
                <a:hlinkClick r:id="rId2"/>
              </a:rPr>
              <a:t>https://thebestschools.org/magazine/23-defining-moments-of-social-work/</a:t>
            </a:r>
            <a:r>
              <a:rPr lang="en-US" sz="3000" dirty="0"/>
              <a:t>.</a:t>
            </a:r>
          </a:p>
        </p:txBody>
      </p:sp>
    </p:spTree>
    <p:extLst>
      <p:ext uri="{BB962C8B-B14F-4D97-AF65-F5344CB8AC3E}">
        <p14:creationId xmlns:p14="http://schemas.microsoft.com/office/powerpoint/2010/main" val="38450108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Text Citation - Quote</a:t>
            </a:r>
          </a:p>
        </p:txBody>
      </p:sp>
      <p:sp>
        <p:nvSpPr>
          <p:cNvPr id="3" name="Content Placeholder 2"/>
          <p:cNvSpPr>
            <a:spLocks noGrp="1"/>
          </p:cNvSpPr>
          <p:nvPr>
            <p:ph idx="1"/>
          </p:nvPr>
        </p:nvSpPr>
        <p:spPr>
          <a:xfrm>
            <a:off x="2043289" y="1752600"/>
            <a:ext cx="9335912" cy="3777622"/>
          </a:xfrm>
        </p:spPr>
        <p:txBody>
          <a:bodyPr/>
          <a:lstStyle/>
          <a:p>
            <a:r>
              <a:rPr lang="en-US" sz="3200" dirty="0"/>
              <a:t>Effective writing “enables you to communicate your message succinctly and persuasively” (NASW, 2011, para. 3)</a:t>
            </a:r>
          </a:p>
          <a:p>
            <a:endParaRPr lang="en-US" dirty="0"/>
          </a:p>
        </p:txBody>
      </p:sp>
    </p:spTree>
    <p:extLst>
      <p:ext uri="{BB962C8B-B14F-4D97-AF65-F5344CB8AC3E}">
        <p14:creationId xmlns:p14="http://schemas.microsoft.com/office/powerpoint/2010/main" val="14882628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2368" y="624110"/>
            <a:ext cx="9026833" cy="673748"/>
          </a:xfrm>
        </p:spPr>
        <p:txBody>
          <a:bodyPr/>
          <a:lstStyle/>
          <a:p>
            <a:r>
              <a:rPr lang="en-US" dirty="0"/>
              <a:t>Web Citation – Quote</a:t>
            </a:r>
          </a:p>
        </p:txBody>
      </p:sp>
      <p:sp>
        <p:nvSpPr>
          <p:cNvPr id="3" name="Content Placeholder 2"/>
          <p:cNvSpPr>
            <a:spLocks noGrp="1"/>
          </p:cNvSpPr>
          <p:nvPr>
            <p:ph idx="1"/>
          </p:nvPr>
        </p:nvSpPr>
        <p:spPr>
          <a:xfrm>
            <a:off x="2494844" y="1524000"/>
            <a:ext cx="7563557" cy="4724400"/>
          </a:xfrm>
        </p:spPr>
        <p:txBody>
          <a:bodyPr>
            <a:normAutofit/>
          </a:bodyPr>
          <a:lstStyle/>
          <a:p>
            <a:r>
              <a:rPr lang="en-US" sz="3200" dirty="0"/>
              <a:t>The NASW, 2011 webpage </a:t>
            </a:r>
            <a:r>
              <a:rPr lang="en-US" sz="3200" i="1" dirty="0"/>
              <a:t>Strengthening your writing skills</a:t>
            </a:r>
            <a:r>
              <a:rPr lang="en-US" sz="3200" dirty="0"/>
              <a:t>, suggests that as social workers, you must “[m]</a:t>
            </a:r>
            <a:r>
              <a:rPr lang="en-US" sz="3200" dirty="0" err="1"/>
              <a:t>ake</a:t>
            </a:r>
            <a:r>
              <a:rPr lang="en-US" sz="3200" dirty="0"/>
              <a:t> a practice of reviewing your own work for errors in spelling, grammar, and style.  One effective technique is to read your work aloud” (para. 7).</a:t>
            </a:r>
          </a:p>
          <a:p>
            <a:endParaRPr lang="en-US" dirty="0"/>
          </a:p>
        </p:txBody>
      </p:sp>
    </p:spTree>
    <p:extLst>
      <p:ext uri="{BB962C8B-B14F-4D97-AF65-F5344CB8AC3E}">
        <p14:creationId xmlns:p14="http://schemas.microsoft.com/office/powerpoint/2010/main" val="10143359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00897" y="421340"/>
            <a:ext cx="10091103" cy="3827929"/>
          </a:xfrm>
        </p:spPr>
        <p:txBody>
          <a:bodyPr>
            <a:normAutofit fontScale="90000"/>
          </a:bodyPr>
          <a:lstStyle/>
          <a:p>
            <a:r>
              <a:rPr lang="en-US" i="1" dirty="0">
                <a:solidFill>
                  <a:schemeClr val="tx1"/>
                </a:solidFill>
              </a:rPr>
              <a:t>Always include sources cited </a:t>
            </a:r>
            <a:br>
              <a:rPr lang="en-US" i="1" dirty="0">
                <a:solidFill>
                  <a:schemeClr val="tx1"/>
                </a:solidFill>
              </a:rPr>
            </a:br>
            <a:r>
              <a:rPr lang="en-US" i="1" dirty="0">
                <a:solidFill>
                  <a:schemeClr val="tx1"/>
                </a:solidFill>
              </a:rPr>
              <a:t>within the document </a:t>
            </a:r>
            <a:br>
              <a:rPr lang="en-US" i="1" dirty="0">
                <a:solidFill>
                  <a:schemeClr val="tx1"/>
                </a:solidFill>
              </a:rPr>
            </a:br>
            <a:r>
              <a:rPr lang="en-US" i="1" dirty="0">
                <a:solidFill>
                  <a:schemeClr val="tx1"/>
                </a:solidFill>
              </a:rPr>
              <a:t>in references at the end.</a:t>
            </a:r>
            <a:br>
              <a:rPr lang="en-US" i="1" dirty="0">
                <a:solidFill>
                  <a:srgbClr val="FF0000"/>
                </a:solidFill>
              </a:rPr>
            </a:br>
            <a:br>
              <a:rPr lang="en-US" dirty="0"/>
            </a:br>
            <a:r>
              <a:rPr lang="en-US" sz="3600" dirty="0"/>
              <a:t>List at the end with dates first in chronological order, then in alphabetical order.</a:t>
            </a:r>
          </a:p>
        </p:txBody>
      </p:sp>
      <p:sp>
        <p:nvSpPr>
          <p:cNvPr id="4" name="Subtitle 3"/>
          <p:cNvSpPr>
            <a:spLocks noGrp="1"/>
          </p:cNvSpPr>
          <p:nvPr>
            <p:ph type="subTitle" idx="1"/>
          </p:nvPr>
        </p:nvSpPr>
        <p:spPr>
          <a:xfrm>
            <a:off x="2299447" y="4693024"/>
            <a:ext cx="6996953" cy="2012575"/>
          </a:xfrm>
        </p:spPr>
        <p:txBody>
          <a:bodyPr>
            <a:noAutofit/>
          </a:bodyPr>
          <a:lstStyle/>
          <a:p>
            <a:r>
              <a:rPr lang="en-US" sz="3200" dirty="0"/>
              <a:t>The reference page is called:</a:t>
            </a:r>
          </a:p>
          <a:p>
            <a:r>
              <a:rPr lang="en-US" sz="3200" b="1" dirty="0"/>
              <a:t>References</a:t>
            </a:r>
          </a:p>
        </p:txBody>
      </p:sp>
    </p:spTree>
    <p:extLst>
      <p:ext uri="{BB962C8B-B14F-4D97-AF65-F5344CB8AC3E}">
        <p14:creationId xmlns:p14="http://schemas.microsoft.com/office/powerpoint/2010/main" val="39023817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5555" y="195132"/>
            <a:ext cx="9393591" cy="674112"/>
          </a:xfrm>
        </p:spPr>
        <p:txBody>
          <a:bodyPr/>
          <a:lstStyle/>
          <a:p>
            <a:r>
              <a:rPr lang="en-US" dirty="0"/>
              <a:t>References</a:t>
            </a:r>
          </a:p>
        </p:txBody>
      </p:sp>
      <p:sp>
        <p:nvSpPr>
          <p:cNvPr id="3" name="Content Placeholder 2"/>
          <p:cNvSpPr>
            <a:spLocks noGrp="1"/>
          </p:cNvSpPr>
          <p:nvPr>
            <p:ph idx="1"/>
          </p:nvPr>
        </p:nvSpPr>
        <p:spPr>
          <a:xfrm>
            <a:off x="1772357" y="1444978"/>
            <a:ext cx="10340622" cy="5080000"/>
          </a:xfrm>
        </p:spPr>
        <p:txBody>
          <a:bodyPr>
            <a:noAutofit/>
          </a:bodyPr>
          <a:lstStyle/>
          <a:p>
            <a:r>
              <a:rPr lang="en-US" sz="3200" dirty="0"/>
              <a:t>You </a:t>
            </a:r>
            <a:r>
              <a:rPr lang="en-US" sz="3200" i="1" dirty="0"/>
              <a:t>no longer need to include the location of the publisher</a:t>
            </a:r>
            <a:r>
              <a:rPr lang="en-US" sz="3200" dirty="0"/>
              <a:t>.</a:t>
            </a:r>
          </a:p>
          <a:p>
            <a:r>
              <a:rPr lang="en-US" sz="3200" dirty="0">
                <a:solidFill>
                  <a:schemeClr val="accent1">
                    <a:lumMod val="75000"/>
                  </a:schemeClr>
                </a:solidFill>
              </a:rPr>
              <a:t>Surnames and initials for up to 20 authors </a:t>
            </a:r>
            <a:r>
              <a:rPr lang="en-US" sz="3200" dirty="0"/>
              <a:t>(instead of 7) should be provided in the reference list.	</a:t>
            </a:r>
          </a:p>
          <a:p>
            <a:r>
              <a:rPr lang="en-US" sz="3200" dirty="0"/>
              <a:t>Digital Object Identifiers are formatted the same as URLs.  Omit DOI label.</a:t>
            </a:r>
          </a:p>
          <a:p>
            <a:r>
              <a:rPr lang="en-US" sz="3200" b="1" dirty="0"/>
              <a:t>New DOI Format</a:t>
            </a:r>
            <a:r>
              <a:rPr lang="en-US" sz="3200" dirty="0"/>
              <a:t>: https://doi.org/10.1080/02626667.2018.1560449</a:t>
            </a:r>
          </a:p>
        </p:txBody>
      </p:sp>
    </p:spTree>
    <p:extLst>
      <p:ext uri="{BB962C8B-B14F-4D97-AF65-F5344CB8AC3E}">
        <p14:creationId xmlns:p14="http://schemas.microsoft.com/office/powerpoint/2010/main" val="20186836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78CDD-5B34-479A-8EC3-C15A5E6E0C9B}"/>
              </a:ext>
            </a:extLst>
          </p:cNvPr>
          <p:cNvSpPr>
            <a:spLocks noGrp="1"/>
          </p:cNvSpPr>
          <p:nvPr>
            <p:ph type="title"/>
          </p:nvPr>
        </p:nvSpPr>
        <p:spPr>
          <a:xfrm>
            <a:off x="1975556" y="195132"/>
            <a:ext cx="9382301" cy="751646"/>
          </a:xfrm>
        </p:spPr>
        <p:txBody>
          <a:bodyPr/>
          <a:lstStyle/>
          <a:p>
            <a:r>
              <a:rPr lang="en-US" dirty="0"/>
              <a:t>Reference List</a:t>
            </a:r>
          </a:p>
        </p:txBody>
      </p:sp>
      <p:sp>
        <p:nvSpPr>
          <p:cNvPr id="3" name="Content Placeholder 2">
            <a:extLst>
              <a:ext uri="{FF2B5EF4-FFF2-40B4-BE49-F238E27FC236}">
                <a16:creationId xmlns:a16="http://schemas.microsoft.com/office/drawing/2014/main" id="{E35EB77C-1D3B-4F0D-A8E2-6690E828BEB5}"/>
              </a:ext>
            </a:extLst>
          </p:cNvPr>
          <p:cNvSpPr>
            <a:spLocks noGrp="1"/>
          </p:cNvSpPr>
          <p:nvPr>
            <p:ph idx="1"/>
          </p:nvPr>
        </p:nvSpPr>
        <p:spPr>
          <a:xfrm>
            <a:off x="1772354" y="1804734"/>
            <a:ext cx="10035823" cy="5454021"/>
          </a:xfrm>
        </p:spPr>
        <p:txBody>
          <a:bodyPr/>
          <a:lstStyle/>
          <a:p>
            <a:pPr fontAlgn="t"/>
            <a:r>
              <a:rPr lang="en-US" sz="3200" b="1" dirty="0"/>
              <a:t>Author:</a:t>
            </a:r>
            <a:r>
              <a:rPr lang="en-US" sz="3200" dirty="0"/>
              <a:t> </a:t>
            </a:r>
            <a:r>
              <a:rPr lang="en-US" sz="3200" b="1" i="1" dirty="0"/>
              <a:t>Who</a:t>
            </a:r>
            <a:r>
              <a:rPr lang="en-US" sz="3200" dirty="0"/>
              <a:t> is responsible for this work?</a:t>
            </a:r>
          </a:p>
          <a:p>
            <a:pPr fontAlgn="t"/>
            <a:r>
              <a:rPr lang="en-US" sz="3200" b="1" dirty="0"/>
              <a:t>Date:</a:t>
            </a:r>
            <a:r>
              <a:rPr lang="en-US" sz="3200" dirty="0"/>
              <a:t> </a:t>
            </a:r>
            <a:r>
              <a:rPr lang="en-US" sz="3200" b="1" i="1" dirty="0"/>
              <a:t>When</a:t>
            </a:r>
            <a:r>
              <a:rPr lang="en-US" sz="3200" dirty="0"/>
              <a:t> was this work published?</a:t>
            </a:r>
          </a:p>
          <a:p>
            <a:pPr fontAlgn="t"/>
            <a:r>
              <a:rPr lang="en-US" sz="3200" b="1" dirty="0"/>
              <a:t>Title:</a:t>
            </a:r>
            <a:r>
              <a:rPr lang="en-US" sz="3200" dirty="0"/>
              <a:t> </a:t>
            </a:r>
            <a:r>
              <a:rPr lang="en-US" sz="3200" b="1" i="1" dirty="0"/>
              <a:t>What</a:t>
            </a:r>
            <a:r>
              <a:rPr lang="en-US" sz="3200" dirty="0"/>
              <a:t> is this work called?</a:t>
            </a:r>
          </a:p>
          <a:p>
            <a:pPr fontAlgn="t"/>
            <a:r>
              <a:rPr lang="en-US" sz="3200" b="1" dirty="0"/>
              <a:t>Source:</a:t>
            </a:r>
            <a:r>
              <a:rPr lang="en-US" sz="3200" dirty="0"/>
              <a:t> </a:t>
            </a:r>
            <a:r>
              <a:rPr lang="en-US" sz="3200" b="1" i="1" dirty="0"/>
              <a:t>Where</a:t>
            </a:r>
            <a:r>
              <a:rPr lang="en-US" sz="3200" dirty="0"/>
              <a:t> can I retrieve this work?</a:t>
            </a:r>
          </a:p>
          <a:p>
            <a:endParaRPr lang="en-US" dirty="0"/>
          </a:p>
        </p:txBody>
      </p:sp>
    </p:spTree>
    <p:extLst>
      <p:ext uri="{BB962C8B-B14F-4D97-AF65-F5344CB8AC3E}">
        <p14:creationId xmlns:p14="http://schemas.microsoft.com/office/powerpoint/2010/main" val="12505715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1" y="152400"/>
            <a:ext cx="6512999" cy="685800"/>
          </a:xfrm>
        </p:spPr>
        <p:txBody>
          <a:bodyPr>
            <a:normAutofit/>
          </a:bodyPr>
          <a:lstStyle/>
          <a:p>
            <a:r>
              <a:rPr lang="en-US" dirty="0"/>
              <a:t>References - </a:t>
            </a:r>
            <a:r>
              <a:rPr lang="en-US" dirty="0">
                <a:solidFill>
                  <a:schemeClr val="tx1"/>
                </a:solidFill>
              </a:rPr>
              <a:t>Book</a:t>
            </a:r>
          </a:p>
        </p:txBody>
      </p:sp>
      <p:sp>
        <p:nvSpPr>
          <p:cNvPr id="3" name="Content Placeholder 2"/>
          <p:cNvSpPr>
            <a:spLocks noGrp="1"/>
          </p:cNvSpPr>
          <p:nvPr>
            <p:ph idx="1"/>
          </p:nvPr>
        </p:nvSpPr>
        <p:spPr>
          <a:xfrm>
            <a:off x="1625599" y="1512711"/>
            <a:ext cx="10103555" cy="5943600"/>
          </a:xfrm>
        </p:spPr>
        <p:txBody>
          <a:bodyPr>
            <a:normAutofit/>
          </a:bodyPr>
          <a:lstStyle/>
          <a:p>
            <a:r>
              <a:rPr lang="en-US" sz="3200" dirty="0">
                <a:solidFill>
                  <a:schemeClr val="tx1"/>
                </a:solidFill>
              </a:rPr>
              <a:t>Author(s) (Publication Date). </a:t>
            </a:r>
            <a:r>
              <a:rPr lang="en-US" sz="3200" i="1" dirty="0">
                <a:solidFill>
                  <a:schemeClr val="tx1"/>
                </a:solidFill>
              </a:rPr>
              <a:t>Title of the publication. </a:t>
            </a:r>
            <a:r>
              <a:rPr lang="en-US" sz="3200" dirty="0">
                <a:solidFill>
                  <a:schemeClr val="tx1"/>
                </a:solidFill>
              </a:rPr>
              <a:t>Name of the Press.</a:t>
            </a:r>
          </a:p>
          <a:p>
            <a:r>
              <a:rPr lang="en-US" sz="3200" b="1" dirty="0">
                <a:solidFill>
                  <a:schemeClr val="tx1"/>
                </a:solidFill>
              </a:rPr>
              <a:t>Example: </a:t>
            </a:r>
            <a:r>
              <a:rPr lang="en-US" sz="3200" dirty="0">
                <a:solidFill>
                  <a:schemeClr val="tx1"/>
                </a:solidFill>
              </a:rPr>
              <a:t>Young, D. (2014). </a:t>
            </a:r>
            <a:r>
              <a:rPr lang="en-US" sz="3200" i="1" dirty="0">
                <a:solidFill>
                  <a:schemeClr val="tx1"/>
                </a:solidFill>
              </a:rPr>
              <a:t>The writer’s handbook: A guide for social workers. </a:t>
            </a:r>
            <a:r>
              <a:rPr lang="en-US" sz="3200" dirty="0">
                <a:solidFill>
                  <a:schemeClr val="tx1"/>
                </a:solidFill>
              </a:rPr>
              <a:t>Writer’s Toolkit Publishing LLC.</a:t>
            </a:r>
          </a:p>
          <a:p>
            <a:r>
              <a:rPr lang="en-US" sz="3200" dirty="0">
                <a:solidFill>
                  <a:schemeClr val="tx1"/>
                </a:solidFill>
              </a:rPr>
              <a:t>Example of a book chapter: </a:t>
            </a:r>
          </a:p>
          <a:p>
            <a:r>
              <a:rPr lang="en-US" sz="3200" dirty="0">
                <a:solidFill>
                  <a:schemeClr val="tx1"/>
                </a:solidFill>
              </a:rPr>
              <a:t>Tamburro, A. (2014). Literature Review. In D. Young (Ed.), </a:t>
            </a:r>
            <a:r>
              <a:rPr lang="en-US" sz="3200" i="1" dirty="0">
                <a:solidFill>
                  <a:schemeClr val="tx1"/>
                </a:solidFill>
              </a:rPr>
              <a:t>The writer’s handbook: A guide for social workers</a:t>
            </a:r>
            <a:r>
              <a:rPr lang="en-US" sz="3200" dirty="0">
                <a:solidFill>
                  <a:schemeClr val="tx1"/>
                </a:solidFill>
              </a:rPr>
              <a:t>. (pp. 51-76). Writer’s Toolkit Publishing LLC.</a:t>
            </a:r>
          </a:p>
          <a:p>
            <a:endParaRPr lang="en-US" dirty="0"/>
          </a:p>
        </p:txBody>
      </p:sp>
    </p:spTree>
    <p:extLst>
      <p:ext uri="{BB962C8B-B14F-4D97-AF65-F5344CB8AC3E}">
        <p14:creationId xmlns:p14="http://schemas.microsoft.com/office/powerpoint/2010/main" val="19215033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1" y="0"/>
            <a:ext cx="6589199" cy="838200"/>
          </a:xfrm>
        </p:spPr>
        <p:txBody>
          <a:bodyPr>
            <a:normAutofit/>
          </a:bodyPr>
          <a:lstStyle/>
          <a:p>
            <a:r>
              <a:rPr lang="en-US" dirty="0"/>
              <a:t>References - </a:t>
            </a:r>
            <a:r>
              <a:rPr lang="en-US" dirty="0">
                <a:solidFill>
                  <a:srgbClr val="FF0000"/>
                </a:solidFill>
              </a:rPr>
              <a:t>Journals</a:t>
            </a:r>
          </a:p>
        </p:txBody>
      </p:sp>
      <p:sp>
        <p:nvSpPr>
          <p:cNvPr id="3" name="Content Placeholder 2"/>
          <p:cNvSpPr>
            <a:spLocks noGrp="1"/>
          </p:cNvSpPr>
          <p:nvPr>
            <p:ph idx="1"/>
          </p:nvPr>
        </p:nvSpPr>
        <p:spPr>
          <a:xfrm>
            <a:off x="1636889" y="838200"/>
            <a:ext cx="9674578" cy="5867400"/>
          </a:xfrm>
        </p:spPr>
        <p:txBody>
          <a:bodyPr>
            <a:noAutofit/>
          </a:bodyPr>
          <a:lstStyle/>
          <a:p>
            <a:pPr marL="0" indent="0">
              <a:buNone/>
            </a:pPr>
            <a:r>
              <a:rPr lang="en-US" sz="3000" dirty="0">
                <a:solidFill>
                  <a:schemeClr val="tx1"/>
                </a:solidFill>
              </a:rPr>
              <a:t>Author(s) (Publication Date). Title of the article. </a:t>
            </a:r>
            <a:r>
              <a:rPr lang="en-US" sz="3000" i="1" dirty="0">
                <a:solidFill>
                  <a:schemeClr val="tx1"/>
                </a:solidFill>
              </a:rPr>
              <a:t>Title of the Publication, Volume # </a:t>
            </a:r>
            <a:r>
              <a:rPr lang="en-US" sz="3000" dirty="0">
                <a:solidFill>
                  <a:schemeClr val="tx1"/>
                </a:solidFill>
              </a:rPr>
              <a:t>(Issue #), page #s</a:t>
            </a:r>
            <a:r>
              <a:rPr lang="en-US" sz="3000" i="1" dirty="0">
                <a:solidFill>
                  <a:schemeClr val="tx1"/>
                </a:solidFill>
              </a:rPr>
              <a:t>. </a:t>
            </a:r>
            <a:r>
              <a:rPr lang="en-US" sz="3000" dirty="0" err="1">
                <a:solidFill>
                  <a:schemeClr val="tx1"/>
                </a:solidFill>
              </a:rPr>
              <a:t>doi</a:t>
            </a:r>
            <a:r>
              <a:rPr lang="en-US" sz="3000" i="1" dirty="0">
                <a:solidFill>
                  <a:schemeClr val="tx1"/>
                </a:solidFill>
              </a:rPr>
              <a:t>. </a:t>
            </a:r>
            <a:r>
              <a:rPr lang="en-US" sz="3000" dirty="0">
                <a:solidFill>
                  <a:schemeClr val="tx1"/>
                </a:solidFill>
              </a:rPr>
              <a:t>(older articles may not have a </a:t>
            </a:r>
            <a:r>
              <a:rPr lang="en-US" sz="3000" dirty="0" err="1">
                <a:solidFill>
                  <a:schemeClr val="tx1"/>
                </a:solidFill>
              </a:rPr>
              <a:t>doi</a:t>
            </a:r>
            <a:r>
              <a:rPr lang="en-US" sz="3000" dirty="0">
                <a:solidFill>
                  <a:schemeClr val="tx1"/>
                </a:solidFill>
              </a:rPr>
              <a:t>)</a:t>
            </a:r>
          </a:p>
          <a:p>
            <a:pPr marL="0" indent="0">
              <a:buNone/>
            </a:pPr>
            <a:r>
              <a:rPr lang="en-US" sz="3000" b="1" dirty="0">
                <a:solidFill>
                  <a:schemeClr val="tx1"/>
                </a:solidFill>
              </a:rPr>
              <a:t>Examples:</a:t>
            </a:r>
          </a:p>
          <a:p>
            <a:pPr marL="0" indent="0">
              <a:buNone/>
            </a:pPr>
            <a:r>
              <a:rPr lang="en-US" sz="2800" dirty="0">
                <a:solidFill>
                  <a:schemeClr val="tx1"/>
                </a:solidFill>
              </a:rPr>
              <a:t>Falk, D. S., &amp; Ross, P. G. (2001). Teaching social work writing. </a:t>
            </a:r>
            <a:r>
              <a:rPr lang="en-US" sz="2800" i="1" dirty="0">
                <a:solidFill>
                  <a:schemeClr val="tx1"/>
                </a:solidFill>
              </a:rPr>
              <a:t>The Journal of Baccalaureate Social Work, 6</a:t>
            </a:r>
            <a:r>
              <a:rPr lang="en-US" sz="2800" dirty="0">
                <a:solidFill>
                  <a:schemeClr val="tx1"/>
                </a:solidFill>
              </a:rPr>
              <a:t>(2), 125-142. </a:t>
            </a:r>
          </a:p>
          <a:p>
            <a:pPr marL="0" indent="0">
              <a:buNone/>
            </a:pPr>
            <a:endParaRPr lang="en-US" sz="100" dirty="0">
              <a:solidFill>
                <a:schemeClr val="tx1"/>
              </a:solidFill>
            </a:endParaRPr>
          </a:p>
          <a:p>
            <a:pPr marL="0" indent="0">
              <a:buNone/>
            </a:pPr>
            <a:r>
              <a:rPr lang="en-US" sz="2800" dirty="0">
                <a:solidFill>
                  <a:schemeClr val="tx1"/>
                </a:solidFill>
              </a:rPr>
              <a:t>Graham, S., &amp; R. Harris, K. (2000). The role of self-regulation and transcription skills: In writing and writing development. </a:t>
            </a:r>
            <a:r>
              <a:rPr lang="en-US" sz="2800" i="1" dirty="0">
                <a:solidFill>
                  <a:schemeClr val="tx1"/>
                </a:solidFill>
              </a:rPr>
              <a:t>Educational Psychologist, 35</a:t>
            </a:r>
            <a:r>
              <a:rPr lang="en-US" sz="2800" dirty="0">
                <a:solidFill>
                  <a:schemeClr val="tx1"/>
                </a:solidFill>
              </a:rPr>
              <a:t>(1), 3-12. </a:t>
            </a:r>
            <a:r>
              <a:rPr lang="en-US" sz="2400" dirty="0"/>
              <a:t>https://doi.org/10.1080/02626667.2018.1560449</a:t>
            </a:r>
            <a:endParaRPr lang="en-US" sz="2800" i="1" dirty="0">
              <a:solidFill>
                <a:schemeClr val="tx1"/>
              </a:solidFill>
            </a:endParaRPr>
          </a:p>
        </p:txBody>
      </p:sp>
    </p:spTree>
    <p:extLst>
      <p:ext uri="{BB962C8B-B14F-4D97-AF65-F5344CB8AC3E}">
        <p14:creationId xmlns:p14="http://schemas.microsoft.com/office/powerpoint/2010/main" val="619137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3E043-6DD4-448D-AFC9-9FEFB11E40F5}"/>
              </a:ext>
            </a:extLst>
          </p:cNvPr>
          <p:cNvSpPr>
            <a:spLocks noGrp="1"/>
          </p:cNvSpPr>
          <p:nvPr>
            <p:ph type="title"/>
          </p:nvPr>
        </p:nvSpPr>
        <p:spPr>
          <a:xfrm>
            <a:off x="2374900" y="293910"/>
            <a:ext cx="9220200" cy="798290"/>
          </a:xfrm>
        </p:spPr>
        <p:txBody>
          <a:bodyPr>
            <a:normAutofit fontScale="90000"/>
          </a:bodyPr>
          <a:lstStyle/>
          <a:p>
            <a:r>
              <a:rPr lang="en-US" dirty="0"/>
              <a:t>Journal Reference: Include DOI but Not Title</a:t>
            </a:r>
          </a:p>
        </p:txBody>
      </p:sp>
      <p:sp>
        <p:nvSpPr>
          <p:cNvPr id="3" name="Content Placeholder 2">
            <a:extLst>
              <a:ext uri="{FF2B5EF4-FFF2-40B4-BE49-F238E27FC236}">
                <a16:creationId xmlns:a16="http://schemas.microsoft.com/office/drawing/2014/main" id="{2E85E016-60B3-4537-9928-F01FE00C00E3}"/>
              </a:ext>
            </a:extLst>
          </p:cNvPr>
          <p:cNvSpPr>
            <a:spLocks noGrp="1"/>
          </p:cNvSpPr>
          <p:nvPr>
            <p:ph idx="1"/>
          </p:nvPr>
        </p:nvSpPr>
        <p:spPr>
          <a:xfrm>
            <a:off x="2374900" y="1511300"/>
            <a:ext cx="9129712" cy="4399922"/>
          </a:xfrm>
        </p:spPr>
        <p:txBody>
          <a:bodyPr>
            <a:normAutofit lnSpcReduction="10000"/>
          </a:bodyPr>
          <a:lstStyle/>
          <a:p>
            <a:pPr marL="0" indent="0">
              <a:buNone/>
            </a:pPr>
            <a:r>
              <a:rPr lang="en-US" sz="2800" dirty="0"/>
              <a:t>Macdonald, R., &amp; Carroll, J. (2006). Plagiarism—a complex issue requiring a holistic institutional approach. </a:t>
            </a:r>
            <a:r>
              <a:rPr lang="en-US" sz="2800" i="1" dirty="0"/>
              <a:t>Assessment &amp; Evaluation in Higher Education</a:t>
            </a:r>
            <a:r>
              <a:rPr lang="en-US" sz="2800" dirty="0"/>
              <a:t>, </a:t>
            </a:r>
            <a:r>
              <a:rPr lang="en-US" sz="2800" i="1" dirty="0"/>
              <a:t>31</a:t>
            </a:r>
            <a:r>
              <a:rPr lang="en-US" sz="2800" dirty="0"/>
              <a:t>, 233–245. 10.1080/02602930500262536</a:t>
            </a:r>
          </a:p>
          <a:p>
            <a:pPr marL="0" indent="0">
              <a:buNone/>
            </a:pPr>
            <a:endParaRPr lang="en-US" sz="2800" dirty="0"/>
          </a:p>
          <a:p>
            <a:pPr marL="0" indent="0">
              <a:buNone/>
            </a:pPr>
            <a:r>
              <a:rPr lang="en-US" sz="2800" dirty="0"/>
              <a:t>Johnstone, K. M., Ashbaugh, H., &amp; Warfield, T. D. (2002). Effects of repeated practice and contextual-writing experiences on college students’ writing skills. </a:t>
            </a:r>
            <a:r>
              <a:rPr lang="en-US" sz="2800" i="1" dirty="0"/>
              <a:t>Journal of Educational Psychology</a:t>
            </a:r>
            <a:r>
              <a:rPr lang="en-US" sz="2800" dirty="0"/>
              <a:t>, </a:t>
            </a:r>
            <a:r>
              <a:rPr lang="en-US" sz="2800" i="1" dirty="0"/>
              <a:t>94</a:t>
            </a:r>
            <a:r>
              <a:rPr lang="en-US" sz="2800" dirty="0"/>
              <a:t>, 305–315. 10.1037/0022-0663.94.2.305</a:t>
            </a:r>
          </a:p>
        </p:txBody>
      </p:sp>
    </p:spTree>
    <p:extLst>
      <p:ext uri="{BB962C8B-B14F-4D97-AF65-F5344CB8AC3E}">
        <p14:creationId xmlns:p14="http://schemas.microsoft.com/office/powerpoint/2010/main" val="401075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8BCD2-A3C2-4988-BDE8-FACE557488B5}"/>
              </a:ext>
            </a:extLst>
          </p:cNvPr>
          <p:cNvSpPr>
            <a:spLocks noGrp="1"/>
          </p:cNvSpPr>
          <p:nvPr>
            <p:ph type="title"/>
          </p:nvPr>
        </p:nvSpPr>
        <p:spPr>
          <a:xfrm>
            <a:off x="2146300" y="187325"/>
            <a:ext cx="9207500" cy="752475"/>
          </a:xfrm>
        </p:spPr>
        <p:txBody>
          <a:bodyPr>
            <a:normAutofit/>
          </a:bodyPr>
          <a:lstStyle/>
          <a:p>
            <a:r>
              <a:rPr lang="en-US" dirty="0"/>
              <a:t>Plagiarism Policy IUSSW</a:t>
            </a:r>
          </a:p>
        </p:txBody>
      </p:sp>
      <p:sp>
        <p:nvSpPr>
          <p:cNvPr id="3" name="Content Placeholder 2">
            <a:extLst>
              <a:ext uri="{FF2B5EF4-FFF2-40B4-BE49-F238E27FC236}">
                <a16:creationId xmlns:a16="http://schemas.microsoft.com/office/drawing/2014/main" id="{1882C224-9869-4091-B200-40396BC278B7}"/>
              </a:ext>
            </a:extLst>
          </p:cNvPr>
          <p:cNvSpPr>
            <a:spLocks noGrp="1"/>
          </p:cNvSpPr>
          <p:nvPr>
            <p:ph idx="1"/>
          </p:nvPr>
        </p:nvSpPr>
        <p:spPr>
          <a:xfrm>
            <a:off x="1993900" y="1282700"/>
            <a:ext cx="9359900" cy="5245100"/>
          </a:xfrm>
        </p:spPr>
        <p:txBody>
          <a:bodyPr>
            <a:normAutofit/>
          </a:bodyPr>
          <a:lstStyle/>
          <a:p>
            <a:r>
              <a:rPr lang="en-US" sz="2800" dirty="0"/>
              <a:t>Plagiarism is a form of cheating and is grounds for failing the course and possible dismissal from the program and/or university. </a:t>
            </a:r>
          </a:p>
          <a:p>
            <a:r>
              <a:rPr lang="en-US" sz="2800" dirty="0"/>
              <a:t>Plagiarism is defined as presenting someone else’s work, including the work of other students, as one’s own. </a:t>
            </a:r>
          </a:p>
          <a:p>
            <a:r>
              <a:rPr lang="en-US" sz="2800" dirty="0"/>
              <a:t>Any ideas or materials taken from another source for either written or oral use must be fully acknowledged, unless the information is common knowledge. What is considered “common knowledge” may differ from course to course.</a:t>
            </a:r>
          </a:p>
          <a:p>
            <a:endParaRPr lang="en-US" dirty="0"/>
          </a:p>
        </p:txBody>
      </p:sp>
    </p:spTree>
    <p:extLst>
      <p:ext uri="{BB962C8B-B14F-4D97-AF65-F5344CB8AC3E}">
        <p14:creationId xmlns:p14="http://schemas.microsoft.com/office/powerpoint/2010/main" val="14243358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 Website</a:t>
            </a:r>
          </a:p>
        </p:txBody>
      </p:sp>
      <p:sp>
        <p:nvSpPr>
          <p:cNvPr id="3" name="Content Placeholder 2"/>
          <p:cNvSpPr>
            <a:spLocks noGrp="1"/>
          </p:cNvSpPr>
          <p:nvPr>
            <p:ph idx="1"/>
          </p:nvPr>
        </p:nvSpPr>
        <p:spPr>
          <a:xfrm>
            <a:off x="2088444" y="1447800"/>
            <a:ext cx="9742312" cy="5029200"/>
          </a:xfrm>
        </p:spPr>
        <p:txBody>
          <a:bodyPr>
            <a:normAutofit/>
          </a:bodyPr>
          <a:lstStyle/>
          <a:p>
            <a:pPr marL="0" indent="0">
              <a:buNone/>
            </a:pPr>
            <a:r>
              <a:rPr lang="en-US" sz="2800" dirty="0"/>
              <a:t>National Association of Social Workers. (2011).  Strengthening your writing skills: An essential 	task for every social worker. </a:t>
            </a:r>
            <a:r>
              <a:rPr lang="en-US" sz="2800" strike="sngStrike" dirty="0"/>
              <a:t>Retrieved from </a:t>
            </a:r>
            <a:r>
              <a:rPr lang="en-US" sz="2800" dirty="0">
                <a:hlinkClick r:id="rId2"/>
              </a:rPr>
              <a:t>http://careers. socialworkers.org/documents/WritingSkillsLL.pdf</a:t>
            </a:r>
            <a:endParaRPr lang="en-US" sz="2800" dirty="0"/>
          </a:p>
          <a:p>
            <a:pPr marL="0" indent="0">
              <a:buNone/>
            </a:pPr>
            <a:endParaRPr lang="en-US" sz="2800" dirty="0"/>
          </a:p>
          <a:p>
            <a:pPr marL="0" indent="0">
              <a:buNone/>
            </a:pPr>
            <a:r>
              <a:rPr lang="en-US" sz="3000" dirty="0"/>
              <a:t>American Psychological Association. (2011). Learning APA Style. </a:t>
            </a:r>
            <a:r>
              <a:rPr lang="en-US" sz="3000" strike="sngStrike" dirty="0"/>
              <a:t>Retrieved from </a:t>
            </a:r>
            <a:r>
              <a:rPr lang="en-US" sz="3000" dirty="0">
                <a:hlinkClick r:id="rId3"/>
              </a:rPr>
              <a:t>http://www.apastyle.org/ learn/index.aspx</a:t>
            </a:r>
            <a:r>
              <a:rPr lang="en-US" sz="3000" dirty="0"/>
              <a:t> </a:t>
            </a:r>
          </a:p>
          <a:p>
            <a:pPr marL="0" indent="0">
              <a:buNone/>
            </a:pPr>
            <a:r>
              <a:rPr lang="en-US" sz="3000" dirty="0"/>
              <a:t>Check your links to make sure they work before turning in the assignment. </a:t>
            </a:r>
            <a:r>
              <a:rPr lang="en-US" sz="1700" dirty="0"/>
              <a:t>	</a:t>
            </a:r>
          </a:p>
        </p:txBody>
      </p:sp>
    </p:spTree>
    <p:extLst>
      <p:ext uri="{BB962C8B-B14F-4D97-AF65-F5344CB8AC3E}">
        <p14:creationId xmlns:p14="http://schemas.microsoft.com/office/powerpoint/2010/main" val="44288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7112" y="228600"/>
            <a:ext cx="7631289" cy="1143000"/>
          </a:xfrm>
        </p:spPr>
        <p:txBody>
          <a:bodyPr>
            <a:normAutofit fontScale="90000"/>
          </a:bodyPr>
          <a:lstStyle/>
          <a:p>
            <a:r>
              <a:rPr lang="en-US" dirty="0"/>
              <a:t>Format the following text for bibliography/reference page</a:t>
            </a:r>
          </a:p>
        </p:txBody>
      </p:sp>
      <p:sp>
        <p:nvSpPr>
          <p:cNvPr id="3" name="Content Placeholder 2"/>
          <p:cNvSpPr>
            <a:spLocks noGrp="1"/>
          </p:cNvSpPr>
          <p:nvPr>
            <p:ph idx="1"/>
          </p:nvPr>
        </p:nvSpPr>
        <p:spPr>
          <a:xfrm>
            <a:off x="2427112" y="1524000"/>
            <a:ext cx="7631290" cy="4953000"/>
          </a:xfrm>
        </p:spPr>
        <p:txBody>
          <a:bodyPr>
            <a:normAutofit/>
          </a:bodyPr>
          <a:lstStyle/>
          <a:p>
            <a:r>
              <a:rPr lang="en-US" sz="3200" dirty="0"/>
              <a:t>Title of book: American social welfare policy: A pluralistic approach. </a:t>
            </a:r>
          </a:p>
          <a:p>
            <a:r>
              <a:rPr lang="en-US" sz="3200" dirty="0"/>
              <a:t>The quote from the text is on page 15. </a:t>
            </a:r>
          </a:p>
          <a:p>
            <a:r>
              <a:rPr lang="en-US" sz="3200" dirty="0"/>
              <a:t>Written by Howard Jacob Karger and David Stoesz. </a:t>
            </a:r>
          </a:p>
          <a:p>
            <a:r>
              <a:rPr lang="en-US" sz="3200" dirty="0"/>
              <a:t>Published in 2010 by Allyn and Bacon in Boston, MA. </a:t>
            </a:r>
          </a:p>
          <a:p>
            <a:pPr marL="0" indent="0">
              <a:buNone/>
            </a:pPr>
            <a:endParaRPr lang="en-US" dirty="0"/>
          </a:p>
        </p:txBody>
      </p:sp>
    </p:spTree>
    <p:extLst>
      <p:ext uri="{BB962C8B-B14F-4D97-AF65-F5344CB8AC3E}">
        <p14:creationId xmlns:p14="http://schemas.microsoft.com/office/powerpoint/2010/main" val="19910513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EEC05-6D51-4B91-B0AD-3D4E38A0BDCE}"/>
              </a:ext>
            </a:extLst>
          </p:cNvPr>
          <p:cNvSpPr>
            <a:spLocks noGrp="1"/>
          </p:cNvSpPr>
          <p:nvPr>
            <p:ph type="title"/>
          </p:nvPr>
        </p:nvSpPr>
        <p:spPr>
          <a:xfrm>
            <a:off x="2592925" y="624110"/>
            <a:ext cx="8911688" cy="658590"/>
          </a:xfrm>
        </p:spPr>
        <p:txBody>
          <a:bodyPr>
            <a:normAutofit fontScale="90000"/>
          </a:bodyPr>
          <a:lstStyle/>
          <a:p>
            <a:r>
              <a:rPr lang="en-US" dirty="0"/>
              <a:t>Correct Format for Karger and </a:t>
            </a:r>
            <a:r>
              <a:rPr lang="en-US" dirty="0" err="1"/>
              <a:t>Stoez</a:t>
            </a:r>
            <a:r>
              <a:rPr lang="en-US" dirty="0"/>
              <a:t> Text</a:t>
            </a:r>
          </a:p>
        </p:txBody>
      </p:sp>
      <p:sp>
        <p:nvSpPr>
          <p:cNvPr id="3" name="Content Placeholder 2">
            <a:extLst>
              <a:ext uri="{FF2B5EF4-FFF2-40B4-BE49-F238E27FC236}">
                <a16:creationId xmlns:a16="http://schemas.microsoft.com/office/drawing/2014/main" id="{4871CDFE-6CAE-4CE5-9660-E8F850C1F1EF}"/>
              </a:ext>
            </a:extLst>
          </p:cNvPr>
          <p:cNvSpPr>
            <a:spLocks noGrp="1"/>
          </p:cNvSpPr>
          <p:nvPr>
            <p:ph idx="1"/>
          </p:nvPr>
        </p:nvSpPr>
        <p:spPr>
          <a:xfrm>
            <a:off x="2401013" y="2181578"/>
            <a:ext cx="8911687" cy="4260222"/>
          </a:xfrm>
        </p:spPr>
        <p:txBody>
          <a:bodyPr>
            <a:normAutofit/>
          </a:bodyPr>
          <a:lstStyle/>
          <a:p>
            <a:pPr marL="0" indent="0">
              <a:buNone/>
            </a:pPr>
            <a:r>
              <a:rPr lang="en-US" sz="2800" dirty="0"/>
              <a:t>Karger, H.J., &amp;  &amp; </a:t>
            </a:r>
            <a:r>
              <a:rPr lang="en-US" sz="2800" dirty="0" err="1"/>
              <a:t>Stoez</a:t>
            </a:r>
            <a:r>
              <a:rPr lang="en-US" sz="2800" dirty="0"/>
              <a:t>, D. (2010). </a:t>
            </a:r>
            <a:r>
              <a:rPr lang="en-US" sz="2800" i="1" dirty="0"/>
              <a:t>American social welfare policy: A pluralistic approach. </a:t>
            </a:r>
            <a:r>
              <a:rPr lang="en-US" sz="2800" dirty="0"/>
              <a:t>Allyn and Bacon.</a:t>
            </a:r>
          </a:p>
        </p:txBody>
      </p:sp>
    </p:spTree>
    <p:extLst>
      <p:ext uri="{BB962C8B-B14F-4D97-AF65-F5344CB8AC3E}">
        <p14:creationId xmlns:p14="http://schemas.microsoft.com/office/powerpoint/2010/main" val="7450298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A6392-BD3D-4FCC-8CAB-A72C1976ACFE}"/>
              </a:ext>
            </a:extLst>
          </p:cNvPr>
          <p:cNvSpPr>
            <a:spLocks noGrp="1"/>
          </p:cNvSpPr>
          <p:nvPr>
            <p:ph type="title"/>
          </p:nvPr>
        </p:nvSpPr>
        <p:spPr>
          <a:xfrm>
            <a:off x="2298701" y="166910"/>
            <a:ext cx="8926512" cy="671290"/>
          </a:xfrm>
        </p:spPr>
        <p:txBody>
          <a:bodyPr/>
          <a:lstStyle/>
          <a:p>
            <a:r>
              <a:rPr lang="en-US" dirty="0"/>
              <a:t>Format the following Journal Article</a:t>
            </a:r>
          </a:p>
        </p:txBody>
      </p:sp>
      <p:sp>
        <p:nvSpPr>
          <p:cNvPr id="3" name="Content Placeholder 2">
            <a:extLst>
              <a:ext uri="{FF2B5EF4-FFF2-40B4-BE49-F238E27FC236}">
                <a16:creationId xmlns:a16="http://schemas.microsoft.com/office/drawing/2014/main" id="{68BC856C-0347-4A6A-B6BB-326EAA952FAE}"/>
              </a:ext>
            </a:extLst>
          </p:cNvPr>
          <p:cNvSpPr>
            <a:spLocks noGrp="1"/>
          </p:cNvSpPr>
          <p:nvPr>
            <p:ph idx="1"/>
          </p:nvPr>
        </p:nvSpPr>
        <p:spPr>
          <a:xfrm>
            <a:off x="2171700" y="1358900"/>
            <a:ext cx="9332912" cy="4552322"/>
          </a:xfrm>
        </p:spPr>
        <p:txBody>
          <a:bodyPr>
            <a:normAutofit/>
          </a:bodyPr>
          <a:lstStyle/>
          <a:p>
            <a:r>
              <a:rPr lang="en-US" sz="2800" dirty="0"/>
              <a:t>Authors: Andrea G. Tamburro and </a:t>
            </a:r>
            <a:r>
              <a:rPr lang="en-US" sz="2800" dirty="0" err="1"/>
              <a:t>Marshelia</a:t>
            </a:r>
            <a:r>
              <a:rPr lang="en-US" sz="2800" dirty="0"/>
              <a:t> Harris </a:t>
            </a:r>
          </a:p>
          <a:p>
            <a:r>
              <a:rPr lang="en-US" sz="2800" i="1" dirty="0"/>
              <a:t>Date: 2016</a:t>
            </a:r>
            <a:endParaRPr lang="en-US" sz="2800" dirty="0"/>
          </a:p>
          <a:p>
            <a:r>
              <a:rPr lang="en-US" sz="2800" dirty="0"/>
              <a:t>Title: Enhancing Social Work Writing Skills Using Project-Based Learning. </a:t>
            </a:r>
          </a:p>
          <a:p>
            <a:r>
              <a:rPr lang="en-US" sz="2800" dirty="0"/>
              <a:t>Publication: Journal of Baccalaureate Social Work </a:t>
            </a:r>
          </a:p>
          <a:p>
            <a:r>
              <a:rPr lang="en-US" sz="2800" dirty="0"/>
              <a:t>Location information: Vol. 21, No. 1, pp. 51-61.</a:t>
            </a:r>
          </a:p>
          <a:p>
            <a:r>
              <a:rPr lang="en-US" sz="2800" dirty="0"/>
              <a:t>DOI: </a:t>
            </a:r>
            <a:r>
              <a:rPr lang="en-US" sz="2800" dirty="0" err="1">
                <a:latin typeface="Segoe UI" panose="020B0502040204020203" pitchFamily="34" charset="0"/>
              </a:rPr>
              <a:t>doi:10.18084</a:t>
            </a:r>
            <a:r>
              <a:rPr lang="en-US" sz="2800" dirty="0">
                <a:latin typeface="Segoe UI" panose="020B0502040204020203" pitchFamily="34" charset="0"/>
              </a:rPr>
              <a:t>/1084-7219.21.1.51</a:t>
            </a:r>
            <a:endParaRPr lang="en-US" sz="2800" dirty="0"/>
          </a:p>
        </p:txBody>
      </p:sp>
    </p:spTree>
    <p:extLst>
      <p:ext uri="{BB962C8B-B14F-4D97-AF65-F5344CB8AC3E}">
        <p14:creationId xmlns:p14="http://schemas.microsoft.com/office/powerpoint/2010/main" val="40403443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0834F-F659-443C-81F0-46C2D3E4A15B}"/>
              </a:ext>
            </a:extLst>
          </p:cNvPr>
          <p:cNvSpPr>
            <a:spLocks noGrp="1"/>
          </p:cNvSpPr>
          <p:nvPr>
            <p:ph type="title"/>
          </p:nvPr>
        </p:nvSpPr>
        <p:spPr>
          <a:xfrm>
            <a:off x="2540537" y="432199"/>
            <a:ext cx="8911687" cy="1280890"/>
          </a:xfrm>
        </p:spPr>
        <p:txBody>
          <a:bodyPr/>
          <a:lstStyle/>
          <a:p>
            <a:r>
              <a:rPr lang="en-US" dirty="0"/>
              <a:t>Correct format of journal article from previous slide</a:t>
            </a:r>
          </a:p>
        </p:txBody>
      </p:sp>
      <p:sp>
        <p:nvSpPr>
          <p:cNvPr id="3" name="Content Placeholder 2">
            <a:extLst>
              <a:ext uri="{FF2B5EF4-FFF2-40B4-BE49-F238E27FC236}">
                <a16:creationId xmlns:a16="http://schemas.microsoft.com/office/drawing/2014/main" id="{319ADFBC-AF70-4F40-9324-59077A70E386}"/>
              </a:ext>
            </a:extLst>
          </p:cNvPr>
          <p:cNvSpPr>
            <a:spLocks noGrp="1"/>
          </p:cNvSpPr>
          <p:nvPr>
            <p:ph idx="1"/>
          </p:nvPr>
        </p:nvSpPr>
        <p:spPr>
          <a:xfrm>
            <a:off x="2540537" y="2648179"/>
            <a:ext cx="8915400" cy="3777622"/>
          </a:xfrm>
        </p:spPr>
        <p:txBody>
          <a:bodyPr>
            <a:normAutofit/>
          </a:bodyPr>
          <a:lstStyle/>
          <a:p>
            <a:r>
              <a:rPr lang="en-US" sz="2800" dirty="0"/>
              <a:t>Tamburro, A., &amp; Harris, M. D. (2016). Enhancing social work writing skills utilizing project-based learning. </a:t>
            </a:r>
            <a:r>
              <a:rPr lang="en-US" sz="2800" i="1" dirty="0"/>
              <a:t>Journal of Baccalaureate Social Work, 21</a:t>
            </a:r>
            <a:r>
              <a:rPr lang="en-US" sz="2800" dirty="0"/>
              <a:t>(1), 51-61. 10.18084/1084-7219.21.1.51</a:t>
            </a:r>
          </a:p>
        </p:txBody>
      </p:sp>
    </p:spTree>
    <p:extLst>
      <p:ext uri="{BB962C8B-B14F-4D97-AF65-F5344CB8AC3E}">
        <p14:creationId xmlns:p14="http://schemas.microsoft.com/office/powerpoint/2010/main" val="3977565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E790F-AC91-4E27-A9E1-69A6CAAC6A64}"/>
              </a:ext>
            </a:extLst>
          </p:cNvPr>
          <p:cNvSpPr>
            <a:spLocks noGrp="1"/>
          </p:cNvSpPr>
          <p:nvPr>
            <p:ph type="title"/>
          </p:nvPr>
        </p:nvSpPr>
        <p:spPr>
          <a:xfrm>
            <a:off x="1988191" y="624110"/>
            <a:ext cx="9516421" cy="785240"/>
          </a:xfrm>
        </p:spPr>
        <p:txBody>
          <a:bodyPr/>
          <a:lstStyle/>
          <a:p>
            <a:r>
              <a:rPr lang="en-US" dirty="0"/>
              <a:t>Avoiding Biased Language – be specific</a:t>
            </a:r>
          </a:p>
        </p:txBody>
      </p:sp>
      <p:sp>
        <p:nvSpPr>
          <p:cNvPr id="3" name="Content Placeholder 2">
            <a:extLst>
              <a:ext uri="{FF2B5EF4-FFF2-40B4-BE49-F238E27FC236}">
                <a16:creationId xmlns:a16="http://schemas.microsoft.com/office/drawing/2014/main" id="{DCCF526A-283E-4555-B9F2-FB619ABF6B53}"/>
              </a:ext>
            </a:extLst>
          </p:cNvPr>
          <p:cNvSpPr>
            <a:spLocks noGrp="1"/>
          </p:cNvSpPr>
          <p:nvPr>
            <p:ph idx="1"/>
          </p:nvPr>
        </p:nvSpPr>
        <p:spPr>
          <a:xfrm>
            <a:off x="1837189" y="1614829"/>
            <a:ext cx="9667423" cy="5072427"/>
          </a:xfrm>
        </p:spPr>
        <p:txBody>
          <a:bodyPr>
            <a:normAutofit fontScale="85000" lnSpcReduction="10000"/>
          </a:bodyPr>
          <a:lstStyle/>
          <a:p>
            <a:pPr marL="0" indent="0">
              <a:buNone/>
            </a:pPr>
            <a:r>
              <a:rPr lang="en-US" sz="3300" b="1" dirty="0">
                <a:solidFill>
                  <a:schemeClr val="accent1">
                    <a:lumMod val="75000"/>
                  </a:schemeClr>
                </a:solidFill>
              </a:rPr>
              <a:t>Remember, people first:</a:t>
            </a:r>
          </a:p>
          <a:p>
            <a:pPr lvl="1"/>
            <a:r>
              <a:rPr lang="en-US" sz="2800" dirty="0"/>
              <a:t>He was diagnosed with depression. </a:t>
            </a:r>
          </a:p>
          <a:p>
            <a:pPr lvl="1"/>
            <a:r>
              <a:rPr lang="en-US" sz="2800" dirty="0"/>
              <a:t>Children with disabilities were interviewed.</a:t>
            </a:r>
          </a:p>
          <a:p>
            <a:pPr lvl="1"/>
            <a:r>
              <a:rPr lang="en-US" sz="2800" dirty="0"/>
              <a:t>African Americans who lived in rural areas were surveyed. </a:t>
            </a:r>
          </a:p>
          <a:p>
            <a:r>
              <a:rPr lang="en-US" sz="3000" dirty="0"/>
              <a:t>When gender is unknown, </a:t>
            </a:r>
            <a:r>
              <a:rPr lang="en-US" sz="3000" b="1" dirty="0"/>
              <a:t>it is okay to use singular </a:t>
            </a:r>
            <a:r>
              <a:rPr lang="en-US" sz="3000" b="1" i="1" dirty="0"/>
              <a:t>they</a:t>
            </a:r>
            <a:r>
              <a:rPr lang="en-US" sz="3000" i="1" dirty="0"/>
              <a:t>.</a:t>
            </a:r>
          </a:p>
          <a:p>
            <a:pPr lvl="1"/>
            <a:r>
              <a:rPr lang="en-US" sz="2800" b="1" dirty="0"/>
              <a:t>Example: </a:t>
            </a:r>
            <a:r>
              <a:rPr lang="en-US" sz="2800" dirty="0"/>
              <a:t>The person who wrote the statement was anonymous; they wanted to keep their identity private.</a:t>
            </a:r>
          </a:p>
          <a:p>
            <a:r>
              <a:rPr lang="en-US" sz="3000" dirty="0"/>
              <a:t>Participants or subjects in a research project.</a:t>
            </a:r>
          </a:p>
          <a:p>
            <a:pPr lvl="1"/>
            <a:r>
              <a:rPr lang="en-US" sz="2800" dirty="0"/>
              <a:t>Capitalize racial and ethnic terms (Black people, White, Hispanic, Indigenous. </a:t>
            </a:r>
          </a:p>
          <a:p>
            <a:pPr lvl="1"/>
            <a:endParaRPr lang="en-US" sz="2200" dirty="0"/>
          </a:p>
        </p:txBody>
      </p:sp>
    </p:spTree>
    <p:extLst>
      <p:ext uri="{BB962C8B-B14F-4D97-AF65-F5344CB8AC3E}">
        <p14:creationId xmlns:p14="http://schemas.microsoft.com/office/powerpoint/2010/main" val="27627705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1AE85-4E3E-4D5C-8780-AF7484F25017}"/>
              </a:ext>
            </a:extLst>
          </p:cNvPr>
          <p:cNvSpPr>
            <a:spLocks noGrp="1"/>
          </p:cNvSpPr>
          <p:nvPr>
            <p:ph type="title"/>
          </p:nvPr>
        </p:nvSpPr>
        <p:spPr>
          <a:xfrm>
            <a:off x="2505323" y="162716"/>
            <a:ext cx="8915400" cy="625850"/>
          </a:xfrm>
        </p:spPr>
        <p:txBody>
          <a:bodyPr>
            <a:normAutofit fontScale="90000"/>
          </a:bodyPr>
          <a:lstStyle/>
          <a:p>
            <a:r>
              <a:rPr lang="en-US" dirty="0"/>
              <a:t>Style</a:t>
            </a:r>
          </a:p>
        </p:txBody>
      </p:sp>
      <p:sp>
        <p:nvSpPr>
          <p:cNvPr id="3" name="Content Placeholder 2">
            <a:extLst>
              <a:ext uri="{FF2B5EF4-FFF2-40B4-BE49-F238E27FC236}">
                <a16:creationId xmlns:a16="http://schemas.microsoft.com/office/drawing/2014/main" id="{E105AF17-50EE-43FD-8A34-A265BD06BA0D}"/>
              </a:ext>
            </a:extLst>
          </p:cNvPr>
          <p:cNvSpPr>
            <a:spLocks noGrp="1"/>
          </p:cNvSpPr>
          <p:nvPr>
            <p:ph idx="1"/>
          </p:nvPr>
        </p:nvSpPr>
        <p:spPr>
          <a:xfrm>
            <a:off x="2589212" y="1174459"/>
            <a:ext cx="8915400" cy="4736763"/>
          </a:xfrm>
        </p:spPr>
        <p:txBody>
          <a:bodyPr>
            <a:normAutofit/>
          </a:bodyPr>
          <a:lstStyle/>
          <a:p>
            <a:r>
              <a:rPr lang="en-US" sz="2400" dirty="0"/>
              <a:t>Do not use “I”, “we”,  “me”.</a:t>
            </a:r>
          </a:p>
          <a:p>
            <a:r>
              <a:rPr lang="en-US" sz="2400" dirty="0"/>
              <a:t>One space between a period or other punctuation and the next sentence.</a:t>
            </a:r>
          </a:p>
          <a:p>
            <a:r>
              <a:rPr lang="en-US" sz="2400" b="1" dirty="0"/>
              <a:t>Example </a:t>
            </a:r>
            <a:r>
              <a:rPr lang="en-US" sz="2400" dirty="0"/>
              <a:t>– James and Johnson (2017) did a pilot study on forms of treatment for depression. Subsequently, in 2018, James and Jones expanded the study to include 500 more people.</a:t>
            </a:r>
            <a:endParaRPr lang="en-US" sz="2400" b="1" dirty="0"/>
          </a:p>
          <a:p>
            <a:r>
              <a:rPr lang="en-US" sz="2400" dirty="0"/>
              <a:t>Review the 13 Comma Rules</a:t>
            </a:r>
          </a:p>
          <a:p>
            <a:r>
              <a:rPr lang="en-US" sz="2400" b="1" dirty="0"/>
              <a:t>Example</a:t>
            </a:r>
            <a:r>
              <a:rPr lang="en-US" sz="2400" dirty="0"/>
              <a:t> - Based on the research by James and Jones (2019), three things can impact depression: Talk therapy, medication, and change of circumstances.  </a:t>
            </a:r>
          </a:p>
        </p:txBody>
      </p:sp>
    </p:spTree>
    <p:extLst>
      <p:ext uri="{BB962C8B-B14F-4D97-AF65-F5344CB8AC3E}">
        <p14:creationId xmlns:p14="http://schemas.microsoft.com/office/powerpoint/2010/main" val="22660346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821C-EB01-4FC9-AAB0-5900AAAB0EC7}"/>
              </a:ext>
            </a:extLst>
          </p:cNvPr>
          <p:cNvSpPr>
            <a:spLocks noGrp="1"/>
          </p:cNvSpPr>
          <p:nvPr>
            <p:ph type="title"/>
          </p:nvPr>
        </p:nvSpPr>
        <p:spPr>
          <a:xfrm>
            <a:off x="2483141" y="624110"/>
            <a:ext cx="9021471" cy="609072"/>
          </a:xfrm>
        </p:spPr>
        <p:txBody>
          <a:bodyPr>
            <a:normAutofit fontScale="90000"/>
          </a:bodyPr>
          <a:lstStyle/>
          <a:p>
            <a:r>
              <a:rPr lang="en-US" i="1" dirty="0"/>
              <a:t>Italics</a:t>
            </a:r>
          </a:p>
        </p:txBody>
      </p:sp>
      <p:sp>
        <p:nvSpPr>
          <p:cNvPr id="3" name="Content Placeholder 2">
            <a:extLst>
              <a:ext uri="{FF2B5EF4-FFF2-40B4-BE49-F238E27FC236}">
                <a16:creationId xmlns:a16="http://schemas.microsoft.com/office/drawing/2014/main" id="{D13331D5-2D8D-4455-A342-C12B89F7C873}"/>
              </a:ext>
            </a:extLst>
          </p:cNvPr>
          <p:cNvSpPr>
            <a:spLocks noGrp="1"/>
          </p:cNvSpPr>
          <p:nvPr>
            <p:ph idx="1"/>
          </p:nvPr>
        </p:nvSpPr>
        <p:spPr>
          <a:xfrm>
            <a:off x="1602297" y="1896533"/>
            <a:ext cx="10149436" cy="4658156"/>
          </a:xfrm>
        </p:spPr>
        <p:txBody>
          <a:bodyPr>
            <a:normAutofit/>
          </a:bodyPr>
          <a:lstStyle/>
          <a:p>
            <a:r>
              <a:rPr lang="en-US" sz="2400" b="1" dirty="0"/>
              <a:t>Italicize key terms </a:t>
            </a:r>
          </a:p>
          <a:p>
            <a:endParaRPr lang="en-US" sz="2400" b="1" dirty="0"/>
          </a:p>
          <a:p>
            <a:pPr marL="0" indent="0">
              <a:buNone/>
            </a:pPr>
            <a:r>
              <a:rPr lang="en-US" sz="2400" b="1" dirty="0"/>
              <a:t>Example:</a:t>
            </a:r>
          </a:p>
          <a:p>
            <a:r>
              <a:rPr lang="en-US" sz="2400" dirty="0"/>
              <a:t>According to A. Smith and B. Smith (2006a), </a:t>
            </a:r>
            <a:r>
              <a:rPr lang="en-US" sz="2400" i="1" dirty="0"/>
              <a:t>social location</a:t>
            </a:r>
            <a:r>
              <a:rPr lang="en-US" sz="2400" dirty="0"/>
              <a:t> is . . . </a:t>
            </a:r>
          </a:p>
          <a:p>
            <a:r>
              <a:rPr lang="en-US" sz="2400" dirty="0"/>
              <a:t>An article by A. Smith and B. Smith (2006a), entitled “Social Location,” studied the various aspects of identifying social location in counseling sessions. After meeting with a counselor for the first time, participants in the study were asked to rate which aspects of their social location was “very important to the experience,” “somewhat important,” “neither important or unimportant.”</a:t>
            </a:r>
          </a:p>
        </p:txBody>
      </p:sp>
    </p:spTree>
    <p:extLst>
      <p:ext uri="{BB962C8B-B14F-4D97-AF65-F5344CB8AC3E}">
        <p14:creationId xmlns:p14="http://schemas.microsoft.com/office/powerpoint/2010/main" val="206710950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87523" y="119466"/>
            <a:ext cx="9452630" cy="672105"/>
          </a:xfrm>
        </p:spPr>
        <p:txBody>
          <a:bodyPr>
            <a:normAutofit/>
          </a:bodyPr>
          <a:lstStyle/>
          <a:p>
            <a:r>
              <a:rPr lang="en-US" dirty="0"/>
              <a:t>Formatting – Font</a:t>
            </a:r>
          </a:p>
        </p:txBody>
      </p:sp>
      <p:sp>
        <p:nvSpPr>
          <p:cNvPr id="6" name="Content Placeholder 5"/>
          <p:cNvSpPr>
            <a:spLocks noGrp="1"/>
          </p:cNvSpPr>
          <p:nvPr>
            <p:ph idx="1"/>
          </p:nvPr>
        </p:nvSpPr>
        <p:spPr>
          <a:xfrm>
            <a:off x="1795244" y="955342"/>
            <a:ext cx="9832648" cy="5800299"/>
          </a:xfrm>
        </p:spPr>
        <p:txBody>
          <a:bodyPr>
            <a:normAutofit/>
          </a:bodyPr>
          <a:lstStyle/>
          <a:p>
            <a:pPr fontAlgn="t"/>
            <a:r>
              <a:rPr lang="en-US" sz="2000" b="1" dirty="0"/>
              <a:t>Sans serif fonts: </a:t>
            </a:r>
            <a:r>
              <a:rPr lang="en-US" sz="2000" dirty="0"/>
              <a:t>11-point Calibri, 11-point Arial, or 10-point Lucida Sans Unicode</a:t>
            </a:r>
          </a:p>
          <a:p>
            <a:pPr fontAlgn="t"/>
            <a:r>
              <a:rPr lang="en-US" sz="2000" b="1" dirty="0"/>
              <a:t>Serif fonts: </a:t>
            </a:r>
            <a:r>
              <a:rPr lang="en-US" sz="2000" dirty="0"/>
              <a:t>12-point Times New Roman, 11-point Georgia, or normal (10-point) Computer Modern (the default font for LaTeX)</a:t>
            </a:r>
          </a:p>
          <a:p>
            <a:pPr fontAlgn="t"/>
            <a:r>
              <a:rPr lang="en-US" sz="2000" dirty="0"/>
              <a:t>Use the same font throughout your paper, with the following exceptions:</a:t>
            </a:r>
          </a:p>
          <a:p>
            <a:pPr lvl="1"/>
            <a:r>
              <a:rPr lang="en-US" sz="1800" dirty="0"/>
              <a:t>Figures: Within figure images, use a sans serif font with a type size between 8 and 14 points.</a:t>
            </a:r>
          </a:p>
          <a:p>
            <a:pPr lvl="1"/>
            <a:r>
              <a:rPr lang="en-US" sz="1800" dirty="0"/>
              <a:t>Computer code: To present computer code, use a monospace font such as 10-point Lucida Console or 10-point Courier New.</a:t>
            </a:r>
          </a:p>
          <a:p>
            <a:pPr lvl="1"/>
            <a:r>
              <a:rPr lang="en-US" sz="1800" dirty="0"/>
              <a:t>Footnotes: When inserting footnotes with the footnotes function of your word-processing program, use the default font settings. The footnote font might be smaller than the text font (and have different line spacing), and it is not necessary to change it. </a:t>
            </a:r>
          </a:p>
          <a:p>
            <a:pPr marL="0" indent="0">
              <a:buNone/>
            </a:pPr>
            <a:endParaRPr lang="en-US" sz="2000" dirty="0"/>
          </a:p>
          <a:p>
            <a:pPr marL="0" indent="0">
              <a:buNone/>
            </a:pPr>
            <a:r>
              <a:rPr lang="en-US" sz="2000" dirty="0"/>
              <a:t>This information is quoted from the following site: </a:t>
            </a:r>
            <a:r>
              <a:rPr lang="en-US" dirty="0">
                <a:hlinkClick r:id="rId2"/>
              </a:rPr>
              <a:t>https://apastyle.apa.org/style-grammar-guidelines/paper-format/font</a:t>
            </a:r>
            <a:endParaRPr lang="en-US" dirty="0"/>
          </a:p>
        </p:txBody>
      </p:sp>
    </p:spTree>
    <p:extLst>
      <p:ext uri="{BB962C8B-B14F-4D97-AF65-F5344CB8AC3E}">
        <p14:creationId xmlns:p14="http://schemas.microsoft.com/office/powerpoint/2010/main" val="41274008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1998" y="151821"/>
            <a:ext cx="6589199" cy="1280890"/>
          </a:xfrm>
        </p:spPr>
        <p:txBody>
          <a:bodyPr>
            <a:normAutofit/>
          </a:bodyPr>
          <a:lstStyle/>
          <a:p>
            <a:r>
              <a:rPr lang="en-US" dirty="0"/>
              <a:t>Organization: Headings, Paragraphs and Sentences</a:t>
            </a:r>
          </a:p>
        </p:txBody>
      </p:sp>
      <p:sp>
        <p:nvSpPr>
          <p:cNvPr id="3" name="Content Placeholder 2"/>
          <p:cNvSpPr>
            <a:spLocks noGrp="1"/>
          </p:cNvSpPr>
          <p:nvPr>
            <p:ph idx="1"/>
          </p:nvPr>
        </p:nvSpPr>
        <p:spPr>
          <a:xfrm>
            <a:off x="1892812" y="1949757"/>
            <a:ext cx="7891852" cy="4800600"/>
          </a:xfrm>
        </p:spPr>
        <p:txBody>
          <a:bodyPr>
            <a:normAutofit fontScale="92500"/>
          </a:bodyPr>
          <a:lstStyle/>
          <a:p>
            <a:r>
              <a:rPr lang="en-US" sz="2800" i="1" dirty="0"/>
              <a:t>Thesis statement or question </a:t>
            </a:r>
            <a:r>
              <a:rPr lang="en-US" sz="2800" dirty="0"/>
              <a:t>is included in introduction and conclusion.</a:t>
            </a:r>
          </a:p>
          <a:p>
            <a:r>
              <a:rPr lang="en-US" sz="2800" b="1" dirty="0"/>
              <a:t>Headings provide </a:t>
            </a:r>
            <a:r>
              <a:rPr lang="en-US" sz="2800" b="1" dirty="0">
                <a:solidFill>
                  <a:schemeClr val="accent1">
                    <a:lumMod val="75000"/>
                  </a:schemeClr>
                </a:solidFill>
              </a:rPr>
              <a:t>essential</a:t>
            </a:r>
            <a:r>
              <a:rPr lang="en-US" sz="2800" b="1" dirty="0"/>
              <a:t> structure.</a:t>
            </a:r>
          </a:p>
          <a:p>
            <a:r>
              <a:rPr lang="en-US" sz="2800" dirty="0"/>
              <a:t>Paragraphs are grouped together under themed </a:t>
            </a:r>
            <a:r>
              <a:rPr lang="en-US" sz="2800" b="1" dirty="0">
                <a:solidFill>
                  <a:schemeClr val="accent1">
                    <a:lumMod val="75000"/>
                  </a:schemeClr>
                </a:solidFill>
              </a:rPr>
              <a:t>headings</a:t>
            </a:r>
            <a:r>
              <a:rPr lang="en-US" sz="2800" dirty="0"/>
              <a:t> that provide a logical flow.</a:t>
            </a:r>
          </a:p>
          <a:p>
            <a:r>
              <a:rPr lang="en-US" sz="2800" b="1" dirty="0"/>
              <a:t>Each paragraph </a:t>
            </a:r>
            <a:r>
              <a:rPr lang="en-US" sz="2800" dirty="0"/>
              <a:t>has a </a:t>
            </a:r>
            <a:r>
              <a:rPr lang="en-US" sz="2800" i="1" dirty="0"/>
              <a:t>topic sentence </a:t>
            </a:r>
            <a:r>
              <a:rPr lang="en-US" sz="2800" dirty="0"/>
              <a:t>and at least four related and explanatory sentences.</a:t>
            </a:r>
          </a:p>
          <a:p>
            <a:r>
              <a:rPr lang="en-US" sz="2800" dirty="0"/>
              <a:t>See the APA template for the use of APA headings. </a:t>
            </a:r>
          </a:p>
        </p:txBody>
      </p:sp>
    </p:spTree>
    <p:extLst>
      <p:ext uri="{BB962C8B-B14F-4D97-AF65-F5344CB8AC3E}">
        <p14:creationId xmlns:p14="http://schemas.microsoft.com/office/powerpoint/2010/main" val="2980649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AB69E-714D-4FD4-865A-8861C5AD0266}"/>
              </a:ext>
            </a:extLst>
          </p:cNvPr>
          <p:cNvSpPr>
            <a:spLocks noGrp="1"/>
          </p:cNvSpPr>
          <p:nvPr>
            <p:ph type="title"/>
          </p:nvPr>
        </p:nvSpPr>
        <p:spPr>
          <a:xfrm>
            <a:off x="838200" y="187325"/>
            <a:ext cx="10515600" cy="612775"/>
          </a:xfrm>
        </p:spPr>
        <p:txBody>
          <a:bodyPr>
            <a:normAutofit fontScale="90000"/>
          </a:bodyPr>
          <a:lstStyle/>
          <a:p>
            <a:pPr algn="ctr"/>
            <a:r>
              <a:rPr lang="en-US" dirty="0"/>
              <a:t>More of the Plagiarism Policy IUSSW </a:t>
            </a:r>
          </a:p>
        </p:txBody>
      </p:sp>
      <p:sp>
        <p:nvSpPr>
          <p:cNvPr id="3" name="Content Placeholder 2">
            <a:extLst>
              <a:ext uri="{FF2B5EF4-FFF2-40B4-BE49-F238E27FC236}">
                <a16:creationId xmlns:a16="http://schemas.microsoft.com/office/drawing/2014/main" id="{0DE099D8-A958-4AB0-8062-CA7D344C708E}"/>
              </a:ext>
            </a:extLst>
          </p:cNvPr>
          <p:cNvSpPr>
            <a:spLocks noGrp="1"/>
          </p:cNvSpPr>
          <p:nvPr>
            <p:ph idx="1"/>
          </p:nvPr>
        </p:nvSpPr>
        <p:spPr>
          <a:xfrm>
            <a:off x="1549400" y="901700"/>
            <a:ext cx="9804400" cy="5768975"/>
          </a:xfrm>
        </p:spPr>
        <p:txBody>
          <a:bodyPr>
            <a:normAutofit/>
          </a:bodyPr>
          <a:lstStyle/>
          <a:p>
            <a:r>
              <a:rPr lang="en-US" sz="2000" dirty="0"/>
              <a:t>A student must not adopt or reproduce ideas, opinions, theories, formulas, graphics, or pictures of another person without acknowledgment. A student must give credit to the originality of others and acknowledge indebtedness whenever:</a:t>
            </a:r>
          </a:p>
          <a:p>
            <a:r>
              <a:rPr lang="en-US" sz="2000" dirty="0"/>
              <a:t>1.	Directly quoting another person’s actual words, whether oral or written;</a:t>
            </a:r>
          </a:p>
          <a:p>
            <a:r>
              <a:rPr lang="en-US" sz="2000" dirty="0"/>
              <a:t>2.	Using another person’s ideas, opinions, or theories;</a:t>
            </a:r>
          </a:p>
          <a:p>
            <a:r>
              <a:rPr lang="en-US" sz="2000" dirty="0"/>
              <a:t>3.	Paraphrasing the words, ideas, opinions, or theories of others, whether oral or written;</a:t>
            </a:r>
          </a:p>
          <a:p>
            <a:r>
              <a:rPr lang="en-US" sz="2000" dirty="0"/>
              <a:t>4.	Borrowing facts, statistics, or illustrative material; or</a:t>
            </a:r>
          </a:p>
          <a:p>
            <a:r>
              <a:rPr lang="en-US" sz="2000" dirty="0"/>
              <a:t>5.	Offering materials assembled or collected by others in the form of projects or collections without acknowledgment.</a:t>
            </a:r>
          </a:p>
          <a:p>
            <a:r>
              <a:rPr lang="en-US" sz="2000" dirty="0"/>
              <a:t>6. 	</a:t>
            </a:r>
            <a:r>
              <a:rPr lang="en-US" sz="2000" b="1" dirty="0"/>
              <a:t>Self-plagiarism: A student must not submit substantial portions of the same academic work for credit or honors more than once without the permission of the instructor or program to whom the work is being submitted.</a:t>
            </a:r>
          </a:p>
          <a:p>
            <a:endParaRPr lang="en-US" dirty="0"/>
          </a:p>
          <a:p>
            <a:endParaRPr lang="en-US" dirty="0"/>
          </a:p>
        </p:txBody>
      </p:sp>
    </p:spTree>
    <p:extLst>
      <p:ext uri="{BB962C8B-B14F-4D97-AF65-F5344CB8AC3E}">
        <p14:creationId xmlns:p14="http://schemas.microsoft.com/office/powerpoint/2010/main" val="37223094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3189" y="942108"/>
            <a:ext cx="3869380" cy="4969113"/>
          </a:xfrm>
        </p:spPr>
        <p:txBody>
          <a:bodyPr anchor="ctr">
            <a:normAutofit/>
          </a:bodyPr>
          <a:lstStyle/>
          <a:p>
            <a:r>
              <a:rPr lang="en-US" b="1" dirty="0">
                <a:solidFill>
                  <a:schemeClr val="tx2">
                    <a:lumMod val="75000"/>
                  </a:schemeClr>
                </a:solidFill>
              </a:rPr>
              <a:t>Formatting – Heading Levels </a:t>
            </a:r>
            <a:br>
              <a:rPr lang="en-US" b="1" dirty="0">
                <a:solidFill>
                  <a:schemeClr val="tx2">
                    <a:lumMod val="75000"/>
                  </a:schemeClr>
                </a:solidFill>
              </a:rPr>
            </a:br>
            <a:r>
              <a:rPr lang="en-US" b="1" dirty="0">
                <a:solidFill>
                  <a:schemeClr val="tx2">
                    <a:lumMod val="75000"/>
                  </a:schemeClr>
                </a:solidFill>
              </a:rPr>
              <a:t>Same as APA 6</a:t>
            </a:r>
          </a:p>
        </p:txBody>
      </p:sp>
      <p:sp>
        <p:nvSpPr>
          <p:cNvPr id="10" name="Rectangle 9">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5"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6"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7"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8"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9"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0"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1"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2"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3"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4"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5"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6"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Content Placeholder 2">
            <a:extLst>
              <a:ext uri="{FF2B5EF4-FFF2-40B4-BE49-F238E27FC236}">
                <a16:creationId xmlns:a16="http://schemas.microsoft.com/office/drawing/2014/main" id="{FB59B2B0-94DE-4D3A-AE20-B4B97A785B33}"/>
              </a:ext>
            </a:extLst>
          </p:cNvPr>
          <p:cNvSpPr>
            <a:spLocks noGrp="1"/>
          </p:cNvSpPr>
          <p:nvPr>
            <p:ph idx="1"/>
          </p:nvPr>
        </p:nvSpPr>
        <p:spPr>
          <a:xfrm>
            <a:off x="5049062" y="942108"/>
            <a:ext cx="6455549" cy="4969114"/>
          </a:xfrm>
        </p:spPr>
        <p:txBody>
          <a:bodyPr anchor="ctr">
            <a:normAutofit/>
          </a:bodyPr>
          <a:lstStyle/>
          <a:p>
            <a:r>
              <a:rPr lang="en-US">
                <a:solidFill>
                  <a:schemeClr val="tx2">
                    <a:lumMod val="75000"/>
                  </a:schemeClr>
                </a:solidFill>
              </a:rPr>
              <a:t>Insert image</a:t>
            </a:r>
          </a:p>
        </p:txBody>
      </p:sp>
      <p:pic>
        <p:nvPicPr>
          <p:cNvPr id="9" name="Picture 8" descr="A description of this image is in the next slide">
            <a:extLst>
              <a:ext uri="{FF2B5EF4-FFF2-40B4-BE49-F238E27FC236}">
                <a16:creationId xmlns:a16="http://schemas.microsoft.com/office/drawing/2014/main" id="{6E1FFA27-C247-445D-AD24-B9C0944601D1}"/>
              </a:ext>
            </a:extLst>
          </p:cNvPr>
          <p:cNvPicPr>
            <a:picLocks noChangeAspect="1"/>
          </p:cNvPicPr>
          <p:nvPr/>
        </p:nvPicPr>
        <p:blipFill>
          <a:blip r:embed="rId2"/>
          <a:stretch>
            <a:fillRect/>
          </a:stretch>
        </p:blipFill>
        <p:spPr>
          <a:xfrm>
            <a:off x="4735042" y="92302"/>
            <a:ext cx="6769569" cy="6765698"/>
          </a:xfrm>
          <a:prstGeom prst="rect">
            <a:avLst/>
          </a:prstGeom>
        </p:spPr>
      </p:pic>
      <p:sp>
        <p:nvSpPr>
          <p:cNvPr id="5" name="TextBox 4">
            <a:extLst>
              <a:ext uri="{FF2B5EF4-FFF2-40B4-BE49-F238E27FC236}">
                <a16:creationId xmlns:a16="http://schemas.microsoft.com/office/drawing/2014/main" id="{DC782916-9C6F-4667-8C6F-559250533F7B}"/>
              </a:ext>
            </a:extLst>
          </p:cNvPr>
          <p:cNvSpPr txBox="1"/>
          <p:nvPr/>
        </p:nvSpPr>
        <p:spPr>
          <a:xfrm>
            <a:off x="758757" y="4854102"/>
            <a:ext cx="3305261" cy="369332"/>
          </a:xfrm>
          <a:prstGeom prst="rect">
            <a:avLst/>
          </a:prstGeom>
          <a:noFill/>
        </p:spPr>
        <p:txBody>
          <a:bodyPr wrap="square" rtlCol="0">
            <a:spAutoFit/>
          </a:bodyPr>
          <a:lstStyle/>
          <a:p>
            <a:r>
              <a:rPr lang="en-US">
                <a:hlinkClick r:id="rId3"/>
              </a:rPr>
              <a:t>https://apastyle.apa.org/</a:t>
            </a:r>
            <a:endParaRPr lang="en-US" dirty="0"/>
          </a:p>
        </p:txBody>
      </p:sp>
    </p:spTree>
    <p:extLst>
      <p:ext uri="{BB962C8B-B14F-4D97-AF65-F5344CB8AC3E}">
        <p14:creationId xmlns:p14="http://schemas.microsoft.com/office/powerpoint/2010/main" val="11790780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7594" y="116770"/>
            <a:ext cx="9113939" cy="603866"/>
          </a:xfrm>
        </p:spPr>
        <p:txBody>
          <a:bodyPr>
            <a:normAutofit fontScale="90000"/>
          </a:bodyPr>
          <a:lstStyle/>
          <a:p>
            <a:r>
              <a:rPr lang="en-US" dirty="0"/>
              <a:t>Heading Levels</a:t>
            </a:r>
          </a:p>
        </p:txBody>
      </p:sp>
      <p:sp>
        <p:nvSpPr>
          <p:cNvPr id="3" name="Content Placeholder 2"/>
          <p:cNvSpPr>
            <a:spLocks noGrp="1"/>
          </p:cNvSpPr>
          <p:nvPr>
            <p:ph idx="1"/>
          </p:nvPr>
        </p:nvSpPr>
        <p:spPr>
          <a:xfrm>
            <a:off x="1580444" y="720636"/>
            <a:ext cx="10013245" cy="6020594"/>
          </a:xfrm>
        </p:spPr>
        <p:txBody>
          <a:bodyPr>
            <a:normAutofit/>
          </a:bodyPr>
          <a:lstStyle/>
          <a:p>
            <a:r>
              <a:rPr lang="en-US" sz="2000" dirty="0"/>
              <a:t>Identifies Sections of the document and the content subsections.</a:t>
            </a:r>
          </a:p>
          <a:p>
            <a:r>
              <a:rPr lang="en-US" sz="2000" b="1" dirty="0">
                <a:solidFill>
                  <a:schemeClr val="accent1"/>
                </a:solidFill>
              </a:rPr>
              <a:t>Introduction – level 1 heading</a:t>
            </a:r>
            <a:r>
              <a:rPr lang="en-US" sz="2000" dirty="0"/>
              <a:t> Write an introduction about child abuse</a:t>
            </a:r>
          </a:p>
          <a:p>
            <a:r>
              <a:rPr lang="en-US" sz="2000" b="1" dirty="0">
                <a:solidFill>
                  <a:schemeClr val="accent1"/>
                </a:solidFill>
              </a:rPr>
              <a:t>First Main Topic level 1</a:t>
            </a:r>
            <a:r>
              <a:rPr lang="en-US" sz="2000" dirty="0"/>
              <a:t> Heading style: Definitions</a:t>
            </a:r>
          </a:p>
          <a:p>
            <a:pPr lvl="1"/>
            <a:r>
              <a:rPr lang="en-US" sz="2000" dirty="0"/>
              <a:t>Subsection </a:t>
            </a:r>
            <a:r>
              <a:rPr lang="en-US" sz="2000" b="1" dirty="0"/>
              <a:t>definitions of physical abuse </a:t>
            </a:r>
            <a:r>
              <a:rPr lang="en-US" sz="2000" dirty="0"/>
              <a:t>use </a:t>
            </a:r>
            <a:r>
              <a:rPr lang="en-US" sz="2000" dirty="0">
                <a:solidFill>
                  <a:schemeClr val="accent1">
                    <a:lumMod val="60000"/>
                    <a:lumOff val="40000"/>
                  </a:schemeClr>
                </a:solidFill>
              </a:rPr>
              <a:t>level 2 heading</a:t>
            </a:r>
          </a:p>
          <a:p>
            <a:pPr lvl="1"/>
            <a:r>
              <a:rPr lang="en-US" sz="2000" dirty="0"/>
              <a:t>Subsection </a:t>
            </a:r>
            <a:r>
              <a:rPr lang="en-US" sz="2000" b="1" dirty="0"/>
              <a:t>definitions of sexual abuse </a:t>
            </a:r>
            <a:r>
              <a:rPr lang="en-US" sz="2000" dirty="0"/>
              <a:t>use </a:t>
            </a:r>
            <a:r>
              <a:rPr lang="en-US" sz="2000" dirty="0">
                <a:solidFill>
                  <a:schemeClr val="accent1">
                    <a:lumMod val="60000"/>
                    <a:lumOff val="40000"/>
                  </a:schemeClr>
                </a:solidFill>
              </a:rPr>
              <a:t>level 2 heading</a:t>
            </a:r>
          </a:p>
          <a:p>
            <a:pPr lvl="1"/>
            <a:r>
              <a:rPr lang="en-US" sz="2000" dirty="0"/>
              <a:t>Subsection </a:t>
            </a:r>
            <a:r>
              <a:rPr lang="en-US" sz="2000" b="1" dirty="0"/>
              <a:t>definitions of emotional abuse </a:t>
            </a:r>
            <a:r>
              <a:rPr lang="en-US" sz="2000" dirty="0"/>
              <a:t>use </a:t>
            </a:r>
            <a:r>
              <a:rPr lang="en-US" sz="2000" dirty="0">
                <a:solidFill>
                  <a:schemeClr val="accent1">
                    <a:lumMod val="60000"/>
                    <a:lumOff val="40000"/>
                  </a:schemeClr>
                </a:solidFill>
              </a:rPr>
              <a:t>level 2 heading</a:t>
            </a:r>
          </a:p>
          <a:p>
            <a:r>
              <a:rPr lang="en-US" sz="2000" b="1" dirty="0">
                <a:solidFill>
                  <a:srgbClr val="C00000"/>
                </a:solidFill>
              </a:rPr>
              <a:t>Next Main Topic level 1 </a:t>
            </a:r>
            <a:r>
              <a:rPr lang="en-US" sz="2000" dirty="0"/>
              <a:t>Heading style: Signs of abuse</a:t>
            </a:r>
          </a:p>
          <a:p>
            <a:pPr lvl="1"/>
            <a:r>
              <a:rPr lang="en-US" sz="2000" dirty="0"/>
              <a:t>Subsection </a:t>
            </a:r>
            <a:r>
              <a:rPr lang="en-US" sz="2000" b="1" dirty="0"/>
              <a:t>signs of physical abuse </a:t>
            </a:r>
            <a:r>
              <a:rPr lang="en-US" sz="2000" dirty="0"/>
              <a:t>use </a:t>
            </a:r>
            <a:r>
              <a:rPr lang="en-US" sz="2000" dirty="0">
                <a:solidFill>
                  <a:schemeClr val="accent1">
                    <a:lumMod val="60000"/>
                    <a:lumOff val="40000"/>
                  </a:schemeClr>
                </a:solidFill>
              </a:rPr>
              <a:t>level 2 heading</a:t>
            </a:r>
          </a:p>
          <a:p>
            <a:pPr lvl="1"/>
            <a:r>
              <a:rPr lang="en-US" sz="2000" dirty="0"/>
              <a:t>Subsection </a:t>
            </a:r>
            <a:r>
              <a:rPr lang="en-US" sz="2000" b="1" dirty="0"/>
              <a:t>signs of sexual abuse </a:t>
            </a:r>
            <a:r>
              <a:rPr lang="en-US" sz="2000" dirty="0"/>
              <a:t>use </a:t>
            </a:r>
            <a:r>
              <a:rPr lang="en-US" sz="2000" dirty="0">
                <a:solidFill>
                  <a:schemeClr val="accent1">
                    <a:lumMod val="60000"/>
                    <a:lumOff val="40000"/>
                  </a:schemeClr>
                </a:solidFill>
              </a:rPr>
              <a:t>level 2 heading</a:t>
            </a:r>
          </a:p>
          <a:p>
            <a:pPr lvl="1"/>
            <a:r>
              <a:rPr lang="en-US" sz="2000" dirty="0"/>
              <a:t>Subsection </a:t>
            </a:r>
            <a:r>
              <a:rPr lang="en-US" sz="2000" b="1" dirty="0"/>
              <a:t>signs of emotional abuse </a:t>
            </a:r>
            <a:r>
              <a:rPr lang="en-US" sz="2000" dirty="0"/>
              <a:t>use </a:t>
            </a:r>
            <a:r>
              <a:rPr lang="en-US" sz="2000" dirty="0">
                <a:solidFill>
                  <a:schemeClr val="accent1">
                    <a:lumMod val="60000"/>
                    <a:lumOff val="40000"/>
                  </a:schemeClr>
                </a:solidFill>
              </a:rPr>
              <a:t>level 2 heading</a:t>
            </a:r>
          </a:p>
          <a:p>
            <a:r>
              <a:rPr lang="en-US" sz="2000" dirty="0"/>
              <a:t>Next Main Topic level 1 heading: </a:t>
            </a:r>
            <a:r>
              <a:rPr lang="en-US" sz="2000" b="1" dirty="0">
                <a:solidFill>
                  <a:schemeClr val="accent1"/>
                </a:solidFill>
              </a:rPr>
              <a:t>Interventions</a:t>
            </a:r>
          </a:p>
          <a:p>
            <a:pPr lvl="1"/>
            <a:r>
              <a:rPr lang="en-US" sz="2000" dirty="0"/>
              <a:t>Subsection </a:t>
            </a:r>
            <a:r>
              <a:rPr lang="en-US" sz="2000" b="1" dirty="0"/>
              <a:t>legal interventions </a:t>
            </a:r>
            <a:r>
              <a:rPr lang="en-US" sz="2000" dirty="0"/>
              <a:t>use </a:t>
            </a:r>
            <a:r>
              <a:rPr lang="en-US" sz="2000" dirty="0">
                <a:solidFill>
                  <a:schemeClr val="accent1">
                    <a:lumMod val="60000"/>
                    <a:lumOff val="40000"/>
                  </a:schemeClr>
                </a:solidFill>
              </a:rPr>
              <a:t>level 2 heading</a:t>
            </a:r>
          </a:p>
          <a:p>
            <a:pPr lvl="1"/>
            <a:r>
              <a:rPr lang="en-US" sz="2000" dirty="0"/>
              <a:t>Subsection </a:t>
            </a:r>
            <a:r>
              <a:rPr lang="en-US" sz="2000" b="1" dirty="0"/>
              <a:t>treatment interventions </a:t>
            </a:r>
            <a:r>
              <a:rPr lang="en-US" sz="2000" dirty="0"/>
              <a:t>use </a:t>
            </a:r>
            <a:r>
              <a:rPr lang="en-US" sz="2000" dirty="0">
                <a:solidFill>
                  <a:schemeClr val="accent1">
                    <a:lumMod val="60000"/>
                    <a:lumOff val="40000"/>
                  </a:schemeClr>
                </a:solidFill>
              </a:rPr>
              <a:t>level 2 heading</a:t>
            </a:r>
          </a:p>
          <a:p>
            <a:pPr marL="457200" lvl="1" indent="0">
              <a:buNone/>
            </a:pPr>
            <a:r>
              <a:rPr lang="en-US" sz="2000" dirty="0"/>
              <a:t>This information is from the following site: </a:t>
            </a:r>
            <a:r>
              <a:rPr lang="en-US" sz="2000" dirty="0">
                <a:hlinkClick r:id="rId2"/>
              </a:rPr>
              <a:t>https://apastyle.apa.org/</a:t>
            </a:r>
            <a:r>
              <a:rPr lang="en-US" sz="2000" dirty="0"/>
              <a:t> </a:t>
            </a:r>
          </a:p>
          <a:p>
            <a:pPr marL="457200" lvl="1" indent="0">
              <a:buNone/>
            </a:pPr>
            <a:endParaRPr lang="en-US" dirty="0"/>
          </a:p>
          <a:p>
            <a:pPr lvl="1"/>
            <a:endParaRPr lang="en-US" dirty="0"/>
          </a:p>
          <a:p>
            <a:pPr lvl="1"/>
            <a:endParaRPr lang="en-US" dirty="0"/>
          </a:p>
          <a:p>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1549282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580" y="365126"/>
            <a:ext cx="9357220" cy="494684"/>
          </a:xfrm>
        </p:spPr>
        <p:txBody>
          <a:bodyPr>
            <a:normAutofit fontScale="90000"/>
          </a:bodyPr>
          <a:lstStyle/>
          <a:p>
            <a:r>
              <a:rPr lang="en-US" dirty="0"/>
              <a:t>Title Page	</a:t>
            </a:r>
          </a:p>
        </p:txBody>
      </p:sp>
      <p:sp>
        <p:nvSpPr>
          <p:cNvPr id="3" name="Content Placeholder 2"/>
          <p:cNvSpPr>
            <a:spLocks noGrp="1"/>
          </p:cNvSpPr>
          <p:nvPr>
            <p:ph idx="1"/>
          </p:nvPr>
        </p:nvSpPr>
        <p:spPr>
          <a:xfrm>
            <a:off x="1610686" y="1091821"/>
            <a:ext cx="9743114" cy="5486400"/>
          </a:xfrm>
        </p:spPr>
        <p:txBody>
          <a:bodyPr>
            <a:normAutofit/>
          </a:bodyPr>
          <a:lstStyle/>
          <a:p>
            <a:r>
              <a:rPr lang="en-US" sz="2000" dirty="0"/>
              <a:t>Title of the paper</a:t>
            </a:r>
          </a:p>
          <a:p>
            <a:r>
              <a:rPr lang="en-US" sz="2000" dirty="0"/>
              <a:t>Authors</a:t>
            </a:r>
          </a:p>
          <a:p>
            <a:r>
              <a:rPr lang="en-US" sz="2000" dirty="0"/>
              <a:t>Affiliation</a:t>
            </a:r>
          </a:p>
          <a:p>
            <a:r>
              <a:rPr lang="en-US" sz="2000" dirty="0"/>
              <a:t>Course Name and Number</a:t>
            </a:r>
          </a:p>
          <a:p>
            <a:r>
              <a:rPr lang="en-US" sz="2000" dirty="0"/>
              <a:t>Instructor’s Name</a:t>
            </a:r>
          </a:p>
          <a:p>
            <a:r>
              <a:rPr lang="en-US" sz="2000" dirty="0"/>
              <a:t>Assignment Due Date (spell out month)</a:t>
            </a:r>
          </a:p>
          <a:p>
            <a:r>
              <a:rPr lang="en-US" sz="2000" dirty="0"/>
              <a:t>Header only page number for student papers top right corner on all pages.</a:t>
            </a:r>
          </a:p>
          <a:p>
            <a:r>
              <a:rPr lang="en-US" sz="2000" dirty="0"/>
              <a:t>Check with instructor, for example, APA does not require a running head, but an instructor might.</a:t>
            </a:r>
          </a:p>
          <a:p>
            <a:r>
              <a:rPr lang="en-US" sz="2000" dirty="0"/>
              <a:t>Explanation </a:t>
            </a:r>
            <a:r>
              <a:rPr lang="en-US" dirty="0"/>
              <a:t>quoted from </a:t>
            </a:r>
            <a:r>
              <a:rPr lang="en-US" sz="1200" dirty="0">
                <a:hlinkClick r:id="rId2"/>
              </a:rPr>
              <a:t>https://apastyle.apa.org/instructional-aids/student-title-page-guide.pdf</a:t>
            </a:r>
            <a:endParaRPr lang="en-US" sz="1200" dirty="0"/>
          </a:p>
          <a:p>
            <a:r>
              <a:rPr lang="en-US" sz="2000" dirty="0"/>
              <a:t>Example</a:t>
            </a:r>
            <a:r>
              <a:rPr lang="en-US" dirty="0"/>
              <a:t> </a:t>
            </a:r>
            <a:r>
              <a:rPr lang="en-US" sz="1400" dirty="0">
                <a:hlinkClick r:id="rId3"/>
              </a:rPr>
              <a:t>https://apastyle.apa.org/style-grammar-guidelines/paper-format/title-page</a:t>
            </a:r>
            <a:endParaRPr lang="en-US" sz="1400" dirty="0"/>
          </a:p>
          <a:p>
            <a:endParaRPr lang="en-US" dirty="0"/>
          </a:p>
        </p:txBody>
      </p:sp>
    </p:spTree>
    <p:extLst>
      <p:ext uri="{BB962C8B-B14F-4D97-AF65-F5344CB8AC3E}">
        <p14:creationId xmlns:p14="http://schemas.microsoft.com/office/powerpoint/2010/main" val="11434125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1078" y="133113"/>
            <a:ext cx="9432721" cy="685753"/>
          </a:xfrm>
        </p:spPr>
        <p:txBody>
          <a:bodyPr>
            <a:normAutofit/>
          </a:bodyPr>
          <a:lstStyle/>
          <a:p>
            <a:r>
              <a:rPr lang="en-US" dirty="0"/>
              <a:t>Format</a:t>
            </a:r>
          </a:p>
        </p:txBody>
      </p:sp>
      <p:sp>
        <p:nvSpPr>
          <p:cNvPr id="3" name="Content Placeholder 2"/>
          <p:cNvSpPr>
            <a:spLocks noGrp="1"/>
          </p:cNvSpPr>
          <p:nvPr>
            <p:ph idx="1"/>
          </p:nvPr>
        </p:nvSpPr>
        <p:spPr>
          <a:xfrm>
            <a:off x="1921078" y="818866"/>
            <a:ext cx="9432722" cy="5967828"/>
          </a:xfrm>
        </p:spPr>
        <p:txBody>
          <a:bodyPr/>
          <a:lstStyle/>
          <a:p>
            <a:r>
              <a:rPr lang="en-US" sz="2400" dirty="0"/>
              <a:t>Double space, except tables, figures, footnotes and equations </a:t>
            </a:r>
            <a:endParaRPr lang="en-US" sz="1200" dirty="0"/>
          </a:p>
          <a:p>
            <a:r>
              <a:rPr lang="en-US" sz="2400" dirty="0"/>
              <a:t>Margins 1 inch unless otherwise specified.</a:t>
            </a:r>
          </a:p>
          <a:p>
            <a:r>
              <a:rPr lang="en-US" sz="2400" dirty="0"/>
              <a:t>Left Margin: Indent first sentence of paragraph .5 inch. Then, align sentences to the left margin.</a:t>
            </a:r>
          </a:p>
          <a:p>
            <a:r>
              <a:rPr lang="en-US" sz="2400" dirty="0"/>
              <a:t> Right margin leave uneven (use </a:t>
            </a:r>
            <a:r>
              <a:rPr lang="en-US" sz="2400" i="1" dirty="0"/>
              <a:t>align left </a:t>
            </a:r>
            <a:r>
              <a:rPr lang="en-US" sz="2400" dirty="0"/>
              <a:t>not </a:t>
            </a:r>
            <a:r>
              <a:rPr lang="en-US" sz="2400" i="1" dirty="0"/>
              <a:t>justify.</a:t>
            </a:r>
            <a:endParaRPr lang="en-US" sz="2400" dirty="0"/>
          </a:p>
          <a:p>
            <a:r>
              <a:rPr lang="en-US" sz="2400" dirty="0"/>
              <a:t>Block quote: indent the whole quote .5 inch leave right margin uneven.</a:t>
            </a:r>
            <a:endParaRPr lang="en-US" sz="1400" dirty="0"/>
          </a:p>
          <a:p>
            <a:r>
              <a:rPr lang="en-US" sz="2400" dirty="0"/>
              <a:t>Sample documents: </a:t>
            </a:r>
            <a:r>
              <a:rPr lang="en-US" sz="1600" dirty="0">
                <a:hlinkClick r:id="rId2"/>
              </a:rPr>
              <a:t>https://apastyle.apa.org/style-grammar-guidelines/paper-format/sample-papers</a:t>
            </a:r>
            <a:endParaRPr lang="en-US" sz="1200" dirty="0"/>
          </a:p>
          <a:p>
            <a:pPr marL="0" indent="0">
              <a:buNone/>
            </a:pPr>
            <a:endParaRPr lang="en-US" sz="2400" dirty="0"/>
          </a:p>
          <a:p>
            <a:pPr marL="0" indent="0">
              <a:buNone/>
            </a:pPr>
            <a:r>
              <a:rPr lang="en-US" sz="2400" dirty="0"/>
              <a:t>This information is quoted from the following site</a:t>
            </a:r>
            <a:r>
              <a:rPr lang="en-US" sz="1600" dirty="0"/>
              <a:t>: </a:t>
            </a:r>
            <a:r>
              <a:rPr lang="en-US" sz="1600" dirty="0">
                <a:hlinkClick r:id="rId3"/>
              </a:rPr>
              <a:t>https://apastyle.apa.org/</a:t>
            </a:r>
            <a:r>
              <a:rPr lang="en-US" sz="1600" dirty="0"/>
              <a:t> </a:t>
            </a:r>
          </a:p>
          <a:p>
            <a:pPr marL="0" indent="0">
              <a:buNone/>
            </a:pPr>
            <a:endParaRPr lang="en-US" sz="1600" dirty="0"/>
          </a:p>
        </p:txBody>
      </p:sp>
    </p:spTree>
    <p:extLst>
      <p:ext uri="{BB962C8B-B14F-4D97-AF65-F5344CB8AC3E}">
        <p14:creationId xmlns:p14="http://schemas.microsoft.com/office/powerpoint/2010/main" val="345047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1601" y="624110"/>
            <a:ext cx="6323011" cy="1280890"/>
          </a:xfrm>
        </p:spPr>
        <p:txBody>
          <a:bodyPr vert="horz" lIns="91440" tIns="45720" rIns="91440" bIns="45720" rtlCol="0" anchor="t">
            <a:normAutofit/>
          </a:bodyPr>
          <a:lstStyle/>
          <a:p>
            <a:pPr>
              <a:lnSpc>
                <a:spcPct val="90000"/>
              </a:lnSpc>
            </a:pPr>
            <a:r>
              <a:rPr lang="en-US" sz="3100" dirty="0"/>
              <a:t>You need to know it, but do not need to buy it</a:t>
            </a:r>
          </a:p>
        </p:txBody>
      </p:sp>
      <p:pic>
        <p:nvPicPr>
          <p:cNvPr id="4" name="Content Placeholder 3" descr="Picture of the APA Publication Manual"/>
          <p:cNvPicPr>
            <a:picLocks noGrp="1" noChangeAspect="1"/>
          </p:cNvPicPr>
          <p:nvPr>
            <p:ph type="pic" idx="1"/>
          </p:nvPr>
        </p:nvPicPr>
        <p:blipFill rotWithShape="1">
          <a:blip r:embed="rId2"/>
          <a:srcRect l="4405"/>
          <a:stretch/>
        </p:blipFill>
        <p:spPr>
          <a:xfrm>
            <a:off x="-1555" y="1731"/>
            <a:ext cx="4671091" cy="6858000"/>
          </a:xfrm>
          <a:prstGeom prst="rect">
            <a:avLst/>
          </a:prstGeom>
        </p:spPr>
      </p:pic>
      <p:sp>
        <p:nvSpPr>
          <p:cNvPr id="5" name="Text Placeholder 4"/>
          <p:cNvSpPr>
            <a:spLocks noGrp="1"/>
          </p:cNvSpPr>
          <p:nvPr>
            <p:ph type="body" sz="half" idx="2"/>
          </p:nvPr>
        </p:nvSpPr>
        <p:spPr>
          <a:xfrm>
            <a:off x="5181601" y="2133600"/>
            <a:ext cx="6323010" cy="3777622"/>
          </a:xfrm>
        </p:spPr>
        <p:txBody>
          <a:bodyPr vert="horz" lIns="91440" tIns="45720" rIns="91440" bIns="45720" rtlCol="0">
            <a:normAutofit/>
          </a:bodyPr>
          <a:lstStyle/>
          <a:p>
            <a:pPr>
              <a:buFont typeface="Wingdings 3" charset="2"/>
              <a:buChar char=""/>
            </a:pPr>
            <a:endParaRPr lang="en-US" sz="3600" dirty="0"/>
          </a:p>
          <a:p>
            <a:pPr>
              <a:buFont typeface="Wingdings 3" charset="2"/>
              <a:buChar char=""/>
            </a:pPr>
            <a:r>
              <a:rPr lang="en-US" sz="3600" dirty="0"/>
              <a:t>Here is a link to some of the changes. </a:t>
            </a:r>
          </a:p>
          <a:p>
            <a:pPr>
              <a:buFont typeface="Wingdings 3" charset="2"/>
              <a:buChar char=""/>
            </a:pPr>
            <a:r>
              <a:rPr lang="en-US" sz="3600" dirty="0">
                <a:hlinkClick r:id="rId3"/>
              </a:rPr>
              <a:t>https://apastyle.apa.org/</a:t>
            </a:r>
            <a:endParaRPr lang="en-US" sz="3600" dirty="0"/>
          </a:p>
        </p:txBody>
      </p:sp>
    </p:spTree>
    <p:extLst>
      <p:ext uri="{BB962C8B-B14F-4D97-AF65-F5344CB8AC3E}">
        <p14:creationId xmlns:p14="http://schemas.microsoft.com/office/powerpoint/2010/main" val="2530293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27200" y="160410"/>
            <a:ext cx="9722678" cy="694356"/>
          </a:xfrm>
        </p:spPr>
        <p:txBody>
          <a:bodyPr/>
          <a:lstStyle/>
          <a:p>
            <a:r>
              <a:rPr lang="en-US" dirty="0"/>
              <a:t>Starting with the Basics – APA Template</a:t>
            </a:r>
          </a:p>
        </p:txBody>
      </p:sp>
      <p:sp>
        <p:nvSpPr>
          <p:cNvPr id="6" name="Content Placeholder 5"/>
          <p:cNvSpPr>
            <a:spLocks noGrp="1"/>
          </p:cNvSpPr>
          <p:nvPr>
            <p:ph idx="1"/>
          </p:nvPr>
        </p:nvSpPr>
        <p:spPr>
          <a:xfrm>
            <a:off x="1841500" y="1028700"/>
            <a:ext cx="9512300" cy="5658703"/>
          </a:xfrm>
        </p:spPr>
        <p:txBody>
          <a:bodyPr>
            <a:normAutofit/>
          </a:bodyPr>
          <a:lstStyle/>
          <a:p>
            <a:r>
              <a:rPr lang="en-US" sz="2000" dirty="0"/>
              <a:t>Formatting</a:t>
            </a:r>
          </a:p>
          <a:p>
            <a:r>
              <a:rPr lang="en-US" sz="2000" dirty="0"/>
              <a:t>Order of pages</a:t>
            </a:r>
          </a:p>
          <a:p>
            <a:r>
              <a:rPr lang="en-US" sz="2000" dirty="0"/>
              <a:t>Title Page</a:t>
            </a:r>
          </a:p>
          <a:p>
            <a:r>
              <a:rPr lang="en-US" sz="2000" dirty="0"/>
              <a:t>Font</a:t>
            </a:r>
          </a:p>
          <a:p>
            <a:r>
              <a:rPr lang="en-US" sz="2000" dirty="0"/>
              <a:t>Header </a:t>
            </a:r>
          </a:p>
          <a:p>
            <a:r>
              <a:rPr lang="en-US" sz="2000" dirty="0"/>
              <a:t>Line Spacing</a:t>
            </a:r>
          </a:p>
          <a:p>
            <a:r>
              <a:rPr lang="en-US" sz="2000" dirty="0"/>
              <a:t>Margins</a:t>
            </a:r>
          </a:p>
          <a:p>
            <a:r>
              <a:rPr lang="en-US" sz="2000" dirty="0"/>
              <a:t>Paragraph Alignment and Indentation</a:t>
            </a:r>
          </a:p>
          <a:p>
            <a:r>
              <a:rPr lang="en-US" sz="2000" dirty="0"/>
              <a:t>Headings</a:t>
            </a:r>
          </a:p>
          <a:p>
            <a:r>
              <a:rPr lang="en-US" sz="2000" dirty="0"/>
              <a:t>Sample Papers</a:t>
            </a:r>
          </a:p>
          <a:p>
            <a:r>
              <a:rPr lang="en-US" sz="2000" dirty="0"/>
              <a:t>Accessibility </a:t>
            </a:r>
          </a:p>
          <a:p>
            <a:r>
              <a:rPr lang="en-US" dirty="0">
                <a:hlinkClick r:id="rId2"/>
              </a:rPr>
              <a:t>https://apastyle.apa.org/style-grammar-guidelines/paper-format</a:t>
            </a:r>
            <a:endParaRPr lang="en-US" dirty="0"/>
          </a:p>
        </p:txBody>
      </p:sp>
    </p:spTree>
    <p:extLst>
      <p:ext uri="{BB962C8B-B14F-4D97-AF65-F5344CB8AC3E}">
        <p14:creationId xmlns:p14="http://schemas.microsoft.com/office/powerpoint/2010/main" val="1805582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0" y="218365"/>
            <a:ext cx="9321800" cy="723332"/>
          </a:xfrm>
        </p:spPr>
        <p:txBody>
          <a:bodyPr>
            <a:normAutofit/>
          </a:bodyPr>
          <a:lstStyle/>
          <a:p>
            <a:r>
              <a:rPr lang="en-US" dirty="0"/>
              <a:t>Use Only a Few Quotes</a:t>
            </a:r>
          </a:p>
        </p:txBody>
      </p:sp>
      <p:sp>
        <p:nvSpPr>
          <p:cNvPr id="3" name="Content Placeholder 2"/>
          <p:cNvSpPr>
            <a:spLocks noGrp="1"/>
          </p:cNvSpPr>
          <p:nvPr>
            <p:ph idx="1"/>
          </p:nvPr>
        </p:nvSpPr>
        <p:spPr>
          <a:xfrm>
            <a:off x="1546578" y="1178765"/>
            <a:ext cx="9807222" cy="5560702"/>
          </a:xfrm>
        </p:spPr>
        <p:txBody>
          <a:bodyPr>
            <a:normAutofit fontScale="92500" lnSpcReduction="10000"/>
          </a:bodyPr>
          <a:lstStyle/>
          <a:p>
            <a:r>
              <a:rPr lang="en-US" sz="3200" dirty="0"/>
              <a:t>You are conveying </a:t>
            </a:r>
            <a:r>
              <a:rPr lang="en-US" sz="3200" i="1" dirty="0"/>
              <a:t>your</a:t>
            </a:r>
            <a:r>
              <a:rPr lang="en-US" sz="3200" dirty="0"/>
              <a:t> ideas and supporting them with data from other sources. </a:t>
            </a:r>
          </a:p>
          <a:p>
            <a:r>
              <a:rPr lang="en-US" sz="3200" b="1" dirty="0"/>
              <a:t>Use your writing voice. </a:t>
            </a:r>
          </a:p>
          <a:p>
            <a:r>
              <a:rPr lang="en-US" sz="3200" dirty="0"/>
              <a:t>Explain how the quote relates to your topic.  </a:t>
            </a:r>
          </a:p>
          <a:p>
            <a:pPr fontAlgn="t"/>
            <a:r>
              <a:rPr lang="en-US" sz="3200" b="1" dirty="0"/>
              <a:t>Quote . . . </a:t>
            </a:r>
            <a:r>
              <a:rPr lang="en-US" sz="3200" dirty="0"/>
              <a:t>  </a:t>
            </a:r>
          </a:p>
          <a:p>
            <a:pPr lvl="1" fontAlgn="t"/>
            <a:r>
              <a:rPr lang="en-US" sz="2800" dirty="0"/>
              <a:t>when reproducing an exact definition (see Section 6.22 of the </a:t>
            </a:r>
            <a:r>
              <a:rPr lang="en-US" sz="2800" i="1" dirty="0"/>
              <a:t>Publication Manual</a:t>
            </a:r>
            <a:r>
              <a:rPr lang="en-US" sz="2800" dirty="0"/>
              <a:t>),</a:t>
            </a:r>
          </a:p>
          <a:p>
            <a:pPr lvl="1" fontAlgn="t"/>
            <a:r>
              <a:rPr lang="en-US" sz="2800" dirty="0"/>
              <a:t>when an author has said something memorable or succinctly, or</a:t>
            </a:r>
          </a:p>
          <a:p>
            <a:pPr lvl="1" fontAlgn="t"/>
            <a:r>
              <a:rPr lang="en-US" sz="2800" dirty="0"/>
              <a:t>when you want to respond to exact wording, such as  something someone said.</a:t>
            </a:r>
          </a:p>
          <a:p>
            <a:pPr lvl="1" fontAlgn="t"/>
            <a:r>
              <a:rPr lang="en-US" dirty="0"/>
              <a:t>This information is quoted from the following site: </a:t>
            </a:r>
            <a:r>
              <a:rPr lang="en-US" dirty="0">
                <a:hlinkClick r:id="rId2"/>
              </a:rPr>
              <a:t>https://apastyle.apa.org/</a:t>
            </a:r>
            <a:r>
              <a:rPr lang="en-US" dirty="0"/>
              <a:t> 	</a:t>
            </a:r>
          </a:p>
        </p:txBody>
      </p:sp>
    </p:spTree>
    <p:extLst>
      <p:ext uri="{BB962C8B-B14F-4D97-AF65-F5344CB8AC3E}">
        <p14:creationId xmlns:p14="http://schemas.microsoft.com/office/powerpoint/2010/main" val="67030777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1241</TotalTime>
  <Words>5287</Words>
  <Application>Microsoft Office PowerPoint</Application>
  <PresentationFormat>Widescreen</PresentationFormat>
  <Paragraphs>385</Paragraphs>
  <Slides>63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63</vt:i4>
      </vt:variant>
    </vt:vector>
  </HeadingPairs>
  <TitlesOfParts>
    <vt:vector size="70" baseType="lpstr">
      <vt:lpstr>Arial</vt:lpstr>
      <vt:lpstr>Calibri</vt:lpstr>
      <vt:lpstr>Century Gothic</vt:lpstr>
      <vt:lpstr>Segoe UI</vt:lpstr>
      <vt:lpstr>Wingdings 3</vt:lpstr>
      <vt:lpstr>Wisp</vt:lpstr>
      <vt:lpstr>1_Wisp</vt:lpstr>
      <vt:lpstr> APA 7th Edition   Indiana University School of Social Work – South Bend </vt:lpstr>
      <vt:lpstr>Scholarly and Professional Writing</vt:lpstr>
      <vt:lpstr>National Association of  Social Workers Code of Ethics </vt:lpstr>
      <vt:lpstr>Steps: Write, Then Proofread, Then Edit</vt:lpstr>
      <vt:lpstr>Plagiarism Policy IUSSW</vt:lpstr>
      <vt:lpstr>More of the Plagiarism Policy IUSSW </vt:lpstr>
      <vt:lpstr>You need to know it, but do not need to buy it</vt:lpstr>
      <vt:lpstr>Starting with the Basics – APA Template</vt:lpstr>
      <vt:lpstr>Use Only a Few Quotes</vt:lpstr>
      <vt:lpstr>Effective Paraphrasing –  Avoid Plagiarism </vt:lpstr>
      <vt:lpstr>Effective Paraphrasing  </vt:lpstr>
      <vt:lpstr>Quoting and Paraphrasing</vt:lpstr>
      <vt:lpstr>Paraphrase this Block Quote</vt:lpstr>
      <vt:lpstr>Citations  In-Text: Parenthetical (in parentheses)citation integrated in the sentence  References listed at the end</vt:lpstr>
      <vt:lpstr>Why Are In-Text Citations Needed?</vt:lpstr>
      <vt:lpstr>Reasons Why In-Text Citations Are Needed </vt:lpstr>
      <vt:lpstr>When to Cite</vt:lpstr>
      <vt:lpstr>In-Text Citations</vt:lpstr>
      <vt:lpstr>More about In Text Citations</vt:lpstr>
      <vt:lpstr>In-Text Citations – Example 1</vt:lpstr>
      <vt:lpstr>In Text Citations – Example 2</vt:lpstr>
      <vt:lpstr>Examples 3 of In Text Citations</vt:lpstr>
      <vt:lpstr>Citing Multiple Authors and Sources</vt:lpstr>
      <vt:lpstr>In Text Citations for Quotations –  Add Page Numberss</vt:lpstr>
      <vt:lpstr>In-Text Citations for Quotations if There Are No Page Numbers</vt:lpstr>
      <vt:lpstr>In-Text Citations with 3 or More Authors</vt:lpstr>
      <vt:lpstr>In-Text Citation for the First Citation and Subsequent Citations of three more authors </vt:lpstr>
      <vt:lpstr>In-Text Citations Repeating a Citation </vt:lpstr>
      <vt:lpstr>Quotations</vt:lpstr>
      <vt:lpstr>Paraphrased Quotation</vt:lpstr>
      <vt:lpstr>Quoting a quote in a Secondary Source</vt:lpstr>
      <vt:lpstr>Block Quotes – 40 or  more words</vt:lpstr>
      <vt:lpstr>Block Quote Instructions</vt:lpstr>
      <vt:lpstr>Block Quote Exercise</vt:lpstr>
      <vt:lpstr>Exercises – Block Quote </vt:lpstr>
      <vt:lpstr>Web Citation Example 1</vt:lpstr>
      <vt:lpstr>Web Citation Example 2</vt:lpstr>
      <vt:lpstr>Web Citation Parenthetical Format</vt:lpstr>
      <vt:lpstr>Web Citation Narrative Format</vt:lpstr>
      <vt:lpstr>Web Citations – Quotes</vt:lpstr>
      <vt:lpstr>Webpage with Author’s Name </vt:lpstr>
      <vt:lpstr>In Text Citation - Quote</vt:lpstr>
      <vt:lpstr>Web Citation – Quote</vt:lpstr>
      <vt:lpstr>Always include sources cited  within the document  in references at the end.  List at the end with dates first in chronological order, then in alphabetical order.</vt:lpstr>
      <vt:lpstr>References</vt:lpstr>
      <vt:lpstr>Reference List</vt:lpstr>
      <vt:lpstr>References - Book</vt:lpstr>
      <vt:lpstr>References - Journals</vt:lpstr>
      <vt:lpstr>Journal Reference: Include DOI but Not Title</vt:lpstr>
      <vt:lpstr>References - Website</vt:lpstr>
      <vt:lpstr>Format the following text for bibliography/reference page</vt:lpstr>
      <vt:lpstr>Correct Format for Karger and Stoez Text</vt:lpstr>
      <vt:lpstr>Format the following Journal Article</vt:lpstr>
      <vt:lpstr>Correct format of journal article from previous slide</vt:lpstr>
      <vt:lpstr>Avoiding Biased Language – be specific</vt:lpstr>
      <vt:lpstr>Style</vt:lpstr>
      <vt:lpstr>Italics</vt:lpstr>
      <vt:lpstr>Formatting – Font</vt:lpstr>
      <vt:lpstr>Organization: Headings, Paragraphs and Sentences</vt:lpstr>
      <vt:lpstr>Formatting – Heading Levels  Same as APA 6</vt:lpstr>
      <vt:lpstr>Heading Levels</vt:lpstr>
      <vt:lpstr>Title Page </vt:lpstr>
      <vt:lpstr>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7th Edition  IUSSW SB will begin using APA 7th ed. Fall, 2020</dc:title>
  <dc:creator>Paul-René Tamburro</dc:creator>
  <cp:lastModifiedBy> </cp:lastModifiedBy>
  <cp:revision>98</cp:revision>
  <dcterms:created xsi:type="dcterms:W3CDTF">2019-12-20T15:21:13Z</dcterms:created>
  <dcterms:modified xsi:type="dcterms:W3CDTF">2021-04-07T18:21:26Z</dcterms:modified>
</cp:coreProperties>
</file>